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943">
          <p15:clr>
            <a:srgbClr val="A4A3A4"/>
          </p15:clr>
        </p15:guide>
        <p15:guide id="2" pos="1379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A020"/>
    <a:srgbClr val="2C7799"/>
    <a:srgbClr val="7F5929"/>
    <a:srgbClr val="FFC900"/>
    <a:srgbClr val="FCBD24"/>
    <a:srgbClr val="EAFBA1"/>
    <a:srgbClr val="F7BC2B"/>
    <a:srgbClr val="93B648"/>
    <a:srgbClr val="708B39"/>
    <a:srgbClr val="F3AF2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9936" autoAdjust="0"/>
    <p:restoredTop sz="50000" autoAdjust="0"/>
  </p:normalViewPr>
  <p:slideViewPr>
    <p:cSldViewPr snapToGrid="0" snapToObjects="1">
      <p:cViewPr>
        <p:scale>
          <a:sx n="50" d="100"/>
          <a:sy n="50" d="100"/>
        </p:scale>
        <p:origin x="-1640" y="116"/>
      </p:cViewPr>
      <p:guideLst>
        <p:guide orient="horz" pos="8943"/>
        <p:guide pos="13793"/>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studentfiles\storage$\Desktop\City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studentfiles\storage$\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studentfiles\storage$\data.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US"/>
              <a:t>Median Household Income Vs Population for all the cities</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manualLayout>
          <c:layoutTarget val="inner"/>
          <c:xMode val="edge"/>
          <c:yMode val="edge"/>
          <c:x val="0.12881290109544286"/>
          <c:y val="0.16525181745674128"/>
          <c:w val="0.80239739683209821"/>
          <c:h val="0.70340358985356732"/>
        </c:manualLayout>
      </c:layout>
      <c:scatterChart>
        <c:scatterStyle val="lineMarker"/>
        <c:varyColors val="0"/>
        <c:ser>
          <c:idx val="0"/>
          <c:order val="0"/>
          <c:tx>
            <c:v>CityData</c:v>
          </c:tx>
          <c:spPr>
            <a:ln w="25400" cap="rnd">
              <a:noFill/>
              <a:round/>
            </a:ln>
            <a:effectLst/>
          </c:spPr>
          <c:marker>
            <c:symbol val="circle"/>
            <c:size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c:spPr>
          </c:marker>
          <c:xVal>
            <c:numRef>
              <c:f>Sheet1!$D$2:$D$237</c:f>
              <c:numCache>
                <c:formatCode>#,##0</c:formatCode>
                <c:ptCount val="236"/>
                <c:pt idx="0">
                  <c:v>8245</c:v>
                </c:pt>
                <c:pt idx="1">
                  <c:v>7568</c:v>
                </c:pt>
                <c:pt idx="2">
                  <c:v>6304</c:v>
                </c:pt>
                <c:pt idx="3">
                  <c:v>5415</c:v>
                </c:pt>
                <c:pt idx="4">
                  <c:v>32469</c:v>
                </c:pt>
                <c:pt idx="5">
                  <c:v>3921</c:v>
                </c:pt>
                <c:pt idx="6">
                  <c:v>43806</c:v>
                </c:pt>
                <c:pt idx="7">
                  <c:v>52527</c:v>
                </c:pt>
                <c:pt idx="8">
                  <c:v>527972</c:v>
                </c:pt>
                <c:pt idx="9">
                  <c:v>10281</c:v>
                </c:pt>
                <c:pt idx="10">
                  <c:v>28549</c:v>
                </c:pt>
                <c:pt idx="11">
                  <c:v>15245</c:v>
                </c:pt>
                <c:pt idx="12">
                  <c:v>230512</c:v>
                </c:pt>
                <c:pt idx="13">
                  <c:v>14364</c:v>
                </c:pt>
                <c:pt idx="14">
                  <c:v>3057</c:v>
                </c:pt>
                <c:pt idx="15">
                  <c:v>26912</c:v>
                </c:pt>
                <c:pt idx="16">
                  <c:v>27547</c:v>
                </c:pt>
                <c:pt idx="17">
                  <c:v>24535</c:v>
                </c:pt>
                <c:pt idx="18">
                  <c:v>166934</c:v>
                </c:pt>
                <c:pt idx="19">
                  <c:v>40958</c:v>
                </c:pt>
                <c:pt idx="20">
                  <c:v>237517</c:v>
                </c:pt>
                <c:pt idx="21">
                  <c:v>23573</c:v>
                </c:pt>
                <c:pt idx="22">
                  <c:v>38131</c:v>
                </c:pt>
                <c:pt idx="23">
                  <c:v>464704</c:v>
                </c:pt>
                <c:pt idx="24">
                  <c:v>20407</c:v>
                </c:pt>
                <c:pt idx="25">
                  <c:v>42018</c:v>
                </c:pt>
                <c:pt idx="26">
                  <c:v>172816</c:v>
                </c:pt>
                <c:pt idx="27">
                  <c:v>1537058</c:v>
                </c:pt>
                <c:pt idx="28">
                  <c:v>4927</c:v>
                </c:pt>
                <c:pt idx="29">
                  <c:v>39364</c:v>
                </c:pt>
                <c:pt idx="30">
                  <c:v>254276</c:v>
                </c:pt>
                <c:pt idx="31">
                  <c:v>37499</c:v>
                </c:pt>
                <c:pt idx="32">
                  <c:v>126275</c:v>
                </c:pt>
                <c:pt idx="33">
                  <c:v>75664</c:v>
                </c:pt>
                <c:pt idx="34">
                  <c:v>41075</c:v>
                </c:pt>
                <c:pt idx="35">
                  <c:v>51478</c:v>
                </c:pt>
                <c:pt idx="36">
                  <c:v>54695</c:v>
                </c:pt>
                <c:pt idx="37">
                  <c:v>67673</c:v>
                </c:pt>
                <c:pt idx="38">
                  <c:v>51847</c:v>
                </c:pt>
                <c:pt idx="39">
                  <c:v>174170</c:v>
                </c:pt>
                <c:pt idx="40">
                  <c:v>14403</c:v>
                </c:pt>
                <c:pt idx="41">
                  <c:v>89180</c:v>
                </c:pt>
                <c:pt idx="42">
                  <c:v>3154</c:v>
                </c:pt>
                <c:pt idx="43">
                  <c:v>63364</c:v>
                </c:pt>
                <c:pt idx="44">
                  <c:v>120228</c:v>
                </c:pt>
                <c:pt idx="45">
                  <c:v>6786</c:v>
                </c:pt>
                <c:pt idx="46">
                  <c:v>91593</c:v>
                </c:pt>
                <c:pt idx="47">
                  <c:v>27414</c:v>
                </c:pt>
                <c:pt idx="48">
                  <c:v>75332</c:v>
                </c:pt>
                <c:pt idx="49">
                  <c:v>53111</c:v>
                </c:pt>
                <c:pt idx="50">
                  <c:v>12878</c:v>
                </c:pt>
                <c:pt idx="51">
                  <c:v>12371</c:v>
                </c:pt>
                <c:pt idx="52">
                  <c:v>128615</c:v>
                </c:pt>
                <c:pt idx="53">
                  <c:v>1015785</c:v>
                </c:pt>
                <c:pt idx="54">
                  <c:v>15089</c:v>
                </c:pt>
                <c:pt idx="55">
                  <c:v>4861</c:v>
                </c:pt>
                <c:pt idx="56">
                  <c:v>485199</c:v>
                </c:pt>
                <c:pt idx="57">
                  <c:v>228758</c:v>
                </c:pt>
                <c:pt idx="58">
                  <c:v>45902</c:v>
                </c:pt>
                <c:pt idx="59">
                  <c:v>8679</c:v>
                </c:pt>
                <c:pt idx="60">
                  <c:v>9644</c:v>
                </c:pt>
                <c:pt idx="61">
                  <c:v>24599</c:v>
                </c:pt>
                <c:pt idx="62">
                  <c:v>27930</c:v>
                </c:pt>
                <c:pt idx="63">
                  <c:v>61762</c:v>
                </c:pt>
                <c:pt idx="64">
                  <c:v>42108</c:v>
                </c:pt>
                <c:pt idx="65">
                  <c:v>852469</c:v>
                </c:pt>
                <c:pt idx="66">
                  <c:v>37567</c:v>
                </c:pt>
                <c:pt idx="67">
                  <c:v>106094</c:v>
                </c:pt>
                <c:pt idx="68">
                  <c:v>82881</c:v>
                </c:pt>
                <c:pt idx="69">
                  <c:v>156677</c:v>
                </c:pt>
                <c:pt idx="70">
                  <c:v>20470</c:v>
                </c:pt>
                <c:pt idx="71">
                  <c:v>67009</c:v>
                </c:pt>
                <c:pt idx="72">
                  <c:v>21529</c:v>
                </c:pt>
                <c:pt idx="73">
                  <c:v>14570</c:v>
                </c:pt>
                <c:pt idx="74">
                  <c:v>154612</c:v>
                </c:pt>
                <c:pt idx="75">
                  <c:v>7558</c:v>
                </c:pt>
                <c:pt idx="76">
                  <c:v>55005</c:v>
                </c:pt>
                <c:pt idx="77">
                  <c:v>302389</c:v>
                </c:pt>
                <c:pt idx="78">
                  <c:v>4776</c:v>
                </c:pt>
                <c:pt idx="79">
                  <c:v>122192</c:v>
                </c:pt>
                <c:pt idx="80">
                  <c:v>127522</c:v>
                </c:pt>
                <c:pt idx="81">
                  <c:v>89351</c:v>
                </c:pt>
                <c:pt idx="82">
                  <c:v>10209</c:v>
                </c:pt>
                <c:pt idx="83">
                  <c:v>85841</c:v>
                </c:pt>
                <c:pt idx="84">
                  <c:v>44669</c:v>
                </c:pt>
                <c:pt idx="85">
                  <c:v>11329</c:v>
                </c:pt>
                <c:pt idx="86">
                  <c:v>8720</c:v>
                </c:pt>
                <c:pt idx="87">
                  <c:v>98596</c:v>
                </c:pt>
                <c:pt idx="88">
                  <c:v>62138</c:v>
                </c:pt>
                <c:pt idx="89">
                  <c:v>5406</c:v>
                </c:pt>
                <c:pt idx="90">
                  <c:v>10514</c:v>
                </c:pt>
                <c:pt idx="91">
                  <c:v>130307</c:v>
                </c:pt>
                <c:pt idx="92">
                  <c:v>31034</c:v>
                </c:pt>
                <c:pt idx="93">
                  <c:v>36765</c:v>
                </c:pt>
                <c:pt idx="94">
                  <c:v>16337</c:v>
                </c:pt>
                <c:pt idx="95">
                  <c:v>9840</c:v>
                </c:pt>
                <c:pt idx="96">
                  <c:v>27631</c:v>
                </c:pt>
                <c:pt idx="97">
                  <c:v>55747</c:v>
                </c:pt>
                <c:pt idx="98">
                  <c:v>105112</c:v>
                </c:pt>
                <c:pt idx="99">
                  <c:v>13545</c:v>
                </c:pt>
                <c:pt idx="100">
                  <c:v>149643</c:v>
                </c:pt>
                <c:pt idx="101">
                  <c:v>445830</c:v>
                </c:pt>
                <c:pt idx="102">
                  <c:v>96713</c:v>
                </c:pt>
                <c:pt idx="103">
                  <c:v>72651</c:v>
                </c:pt>
                <c:pt idx="104">
                  <c:v>2595</c:v>
                </c:pt>
                <c:pt idx="105">
                  <c:v>663862</c:v>
                </c:pt>
                <c:pt idx="106">
                  <c:v>60210</c:v>
                </c:pt>
                <c:pt idx="107">
                  <c:v>12178</c:v>
                </c:pt>
                <c:pt idx="108">
                  <c:v>9531</c:v>
                </c:pt>
                <c:pt idx="109">
                  <c:v>5973</c:v>
                </c:pt>
                <c:pt idx="110">
                  <c:v>4311</c:v>
                </c:pt>
                <c:pt idx="111">
                  <c:v>107201</c:v>
                </c:pt>
                <c:pt idx="112">
                  <c:v>20493</c:v>
                </c:pt>
                <c:pt idx="113">
                  <c:v>113574</c:v>
                </c:pt>
                <c:pt idx="114">
                  <c:v>32480</c:v>
                </c:pt>
                <c:pt idx="115">
                  <c:v>353108</c:v>
                </c:pt>
                <c:pt idx="116">
                  <c:v>156480</c:v>
                </c:pt>
                <c:pt idx="117">
                  <c:v>9038</c:v>
                </c:pt>
                <c:pt idx="118">
                  <c:v>33008</c:v>
                </c:pt>
                <c:pt idx="119">
                  <c:v>37355</c:v>
                </c:pt>
                <c:pt idx="120">
                  <c:v>658893</c:v>
                </c:pt>
                <c:pt idx="121">
                  <c:v>42225</c:v>
                </c:pt>
                <c:pt idx="122">
                  <c:v>43800</c:v>
                </c:pt>
                <c:pt idx="123">
                  <c:v>79019</c:v>
                </c:pt>
                <c:pt idx="124">
                  <c:v>11704</c:v>
                </c:pt>
                <c:pt idx="125">
                  <c:v>10699</c:v>
                </c:pt>
                <c:pt idx="126">
                  <c:v>67148</c:v>
                </c:pt>
                <c:pt idx="127">
                  <c:v>57646</c:v>
                </c:pt>
                <c:pt idx="128">
                  <c:v>48284</c:v>
                </c:pt>
                <c:pt idx="129">
                  <c:v>71452</c:v>
                </c:pt>
                <c:pt idx="130">
                  <c:v>24287</c:v>
                </c:pt>
                <c:pt idx="131">
                  <c:v>35970</c:v>
                </c:pt>
                <c:pt idx="132">
                  <c:v>10264</c:v>
                </c:pt>
                <c:pt idx="133">
                  <c:v>622793</c:v>
                </c:pt>
                <c:pt idx="134">
                  <c:v>67752</c:v>
                </c:pt>
                <c:pt idx="135">
                  <c:v>6058</c:v>
                </c:pt>
                <c:pt idx="136">
                  <c:v>4167</c:v>
                </c:pt>
                <c:pt idx="137">
                  <c:v>55197</c:v>
                </c:pt>
                <c:pt idx="138">
                  <c:v>9513</c:v>
                </c:pt>
                <c:pt idx="139">
                  <c:v>38856</c:v>
                </c:pt>
                <c:pt idx="140">
                  <c:v>65937</c:v>
                </c:pt>
                <c:pt idx="141">
                  <c:v>24125</c:v>
                </c:pt>
                <c:pt idx="142">
                  <c:v>2538</c:v>
                </c:pt>
                <c:pt idx="143">
                  <c:v>60858</c:v>
                </c:pt>
                <c:pt idx="144">
                  <c:v>44965</c:v>
                </c:pt>
                <c:pt idx="145">
                  <c:v>86395</c:v>
                </c:pt>
                <c:pt idx="146">
                  <c:v>99615</c:v>
                </c:pt>
                <c:pt idx="147">
                  <c:v>4594</c:v>
                </c:pt>
                <c:pt idx="148">
                  <c:v>39146</c:v>
                </c:pt>
                <c:pt idx="149">
                  <c:v>8519</c:v>
                </c:pt>
                <c:pt idx="150">
                  <c:v>4594</c:v>
                </c:pt>
                <c:pt idx="151">
                  <c:v>14875</c:v>
                </c:pt>
                <c:pt idx="152">
                  <c:v>44445</c:v>
                </c:pt>
                <c:pt idx="153">
                  <c:v>22469</c:v>
                </c:pt>
                <c:pt idx="154">
                  <c:v>7088</c:v>
                </c:pt>
                <c:pt idx="155">
                  <c:v>3806</c:v>
                </c:pt>
                <c:pt idx="156">
                  <c:v>95109</c:v>
                </c:pt>
                <c:pt idx="157">
                  <c:v>20640</c:v>
                </c:pt>
                <c:pt idx="158">
                  <c:v>33393</c:v>
                </c:pt>
                <c:pt idx="159">
                  <c:v>8036</c:v>
                </c:pt>
                <c:pt idx="160">
                  <c:v>59465</c:v>
                </c:pt>
                <c:pt idx="161">
                  <c:v>13026</c:v>
                </c:pt>
                <c:pt idx="162">
                  <c:v>1886</c:v>
                </c:pt>
                <c:pt idx="163">
                  <c:v>24734</c:v>
                </c:pt>
                <c:pt idx="164">
                  <c:v>8422</c:v>
                </c:pt>
                <c:pt idx="165">
                  <c:v>7476</c:v>
                </c:pt>
                <c:pt idx="166">
                  <c:v>46478</c:v>
                </c:pt>
                <c:pt idx="167">
                  <c:v>78557</c:v>
                </c:pt>
                <c:pt idx="168">
                  <c:v>35272</c:v>
                </c:pt>
                <c:pt idx="169">
                  <c:v>99393</c:v>
                </c:pt>
                <c:pt idx="170">
                  <c:v>17137</c:v>
                </c:pt>
                <c:pt idx="171">
                  <c:v>1746</c:v>
                </c:pt>
                <c:pt idx="172">
                  <c:v>22692</c:v>
                </c:pt>
                <c:pt idx="173">
                  <c:v>619360</c:v>
                </c:pt>
                <c:pt idx="174">
                  <c:v>161637</c:v>
                </c:pt>
                <c:pt idx="175">
                  <c:v>37303</c:v>
                </c:pt>
                <c:pt idx="176">
                  <c:v>16552</c:v>
                </c:pt>
                <c:pt idx="177">
                  <c:v>84080</c:v>
                </c:pt>
                <c:pt idx="178">
                  <c:v>9801</c:v>
                </c:pt>
                <c:pt idx="179">
                  <c:v>26289</c:v>
                </c:pt>
                <c:pt idx="180">
                  <c:v>9074</c:v>
                </c:pt>
                <c:pt idx="181">
                  <c:v>109892</c:v>
                </c:pt>
                <c:pt idx="182">
                  <c:v>4940</c:v>
                </c:pt>
                <c:pt idx="183">
                  <c:v>9521</c:v>
                </c:pt>
                <c:pt idx="184">
                  <c:v>16039</c:v>
                </c:pt>
                <c:pt idx="185">
                  <c:v>11888</c:v>
                </c:pt>
                <c:pt idx="186">
                  <c:v>13060</c:v>
                </c:pt>
                <c:pt idx="187">
                  <c:v>9543</c:v>
                </c:pt>
                <c:pt idx="188">
                  <c:v>160561</c:v>
                </c:pt>
                <c:pt idx="189">
                  <c:v>27941</c:v>
                </c:pt>
                <c:pt idx="190">
                  <c:v>72638</c:v>
                </c:pt>
                <c:pt idx="191">
                  <c:v>13601</c:v>
                </c:pt>
                <c:pt idx="192">
                  <c:v>24483</c:v>
                </c:pt>
                <c:pt idx="193">
                  <c:v>27822</c:v>
                </c:pt>
                <c:pt idx="194">
                  <c:v>41008</c:v>
                </c:pt>
                <c:pt idx="195">
                  <c:v>207627</c:v>
                </c:pt>
                <c:pt idx="196">
                  <c:v>15427</c:v>
                </c:pt>
                <c:pt idx="197">
                  <c:v>48115</c:v>
                </c:pt>
                <c:pt idx="198">
                  <c:v>41055</c:v>
                </c:pt>
                <c:pt idx="199">
                  <c:v>49496</c:v>
                </c:pt>
                <c:pt idx="200">
                  <c:v>150575</c:v>
                </c:pt>
                <c:pt idx="201">
                  <c:v>59285</c:v>
                </c:pt>
                <c:pt idx="202">
                  <c:v>8996</c:v>
                </c:pt>
                <c:pt idx="203">
                  <c:v>23293</c:v>
                </c:pt>
                <c:pt idx="204">
                  <c:v>13165</c:v>
                </c:pt>
                <c:pt idx="205">
                  <c:v>38572</c:v>
                </c:pt>
                <c:pt idx="206">
                  <c:v>205159</c:v>
                </c:pt>
                <c:pt idx="207">
                  <c:v>76347</c:v>
                </c:pt>
                <c:pt idx="208">
                  <c:v>668342</c:v>
                </c:pt>
                <c:pt idx="209">
                  <c:v>136426</c:v>
                </c:pt>
                <c:pt idx="210">
                  <c:v>17899</c:v>
                </c:pt>
                <c:pt idx="211">
                  <c:v>16255</c:v>
                </c:pt>
                <c:pt idx="212">
                  <c:v>2123</c:v>
                </c:pt>
                <c:pt idx="213">
                  <c:v>93425</c:v>
                </c:pt>
                <c:pt idx="214">
                  <c:v>93357</c:v>
                </c:pt>
                <c:pt idx="215">
                  <c:v>125560</c:v>
                </c:pt>
                <c:pt idx="216">
                  <c:v>98404</c:v>
                </c:pt>
                <c:pt idx="217">
                  <c:v>31011</c:v>
                </c:pt>
                <c:pt idx="218">
                  <c:v>49218</c:v>
                </c:pt>
                <c:pt idx="219">
                  <c:v>13505</c:v>
                </c:pt>
                <c:pt idx="220">
                  <c:v>11140</c:v>
                </c:pt>
                <c:pt idx="221">
                  <c:v>16140</c:v>
                </c:pt>
                <c:pt idx="222">
                  <c:v>34056</c:v>
                </c:pt>
                <c:pt idx="223">
                  <c:v>59610</c:v>
                </c:pt>
                <c:pt idx="224">
                  <c:v>33261</c:v>
                </c:pt>
                <c:pt idx="225">
                  <c:v>19256</c:v>
                </c:pt>
                <c:pt idx="226">
                  <c:v>212052</c:v>
                </c:pt>
                <c:pt idx="227">
                  <c:v>39105</c:v>
                </c:pt>
                <c:pt idx="228">
                  <c:v>19435</c:v>
                </c:pt>
                <c:pt idx="229">
                  <c:v>169294</c:v>
                </c:pt>
                <c:pt idx="230">
                  <c:v>11788</c:v>
                </c:pt>
                <c:pt idx="231">
                  <c:v>3659</c:v>
                </c:pt>
                <c:pt idx="232">
                  <c:v>32081</c:v>
                </c:pt>
                <c:pt idx="233">
                  <c:v>62845</c:v>
                </c:pt>
                <c:pt idx="234">
                  <c:v>10953</c:v>
                </c:pt>
                <c:pt idx="235">
                  <c:v>7642</c:v>
                </c:pt>
              </c:numCache>
            </c:numRef>
          </c:xVal>
          <c:yVal>
            <c:numRef>
              <c:f>Sheet1!$E$2:$E$237</c:f>
              <c:numCache>
                <c:formatCode>#,##0</c:formatCode>
                <c:ptCount val="236"/>
                <c:pt idx="0">
                  <c:v>53726</c:v>
                </c:pt>
                <c:pt idx="1">
                  <c:v>62957</c:v>
                </c:pt>
                <c:pt idx="2">
                  <c:v>63663</c:v>
                </c:pt>
                <c:pt idx="3">
                  <c:v>56496</c:v>
                </c:pt>
                <c:pt idx="4">
                  <c:v>56711</c:v>
                </c:pt>
                <c:pt idx="5">
                  <c:v>99342</c:v>
                </c:pt>
                <c:pt idx="6">
                  <c:v>56752</c:v>
                </c:pt>
                <c:pt idx="7">
                  <c:v>42718</c:v>
                </c:pt>
                <c:pt idx="8">
                  <c:v>38155</c:v>
                </c:pt>
                <c:pt idx="9">
                  <c:v>58338</c:v>
                </c:pt>
                <c:pt idx="10">
                  <c:v>45965</c:v>
                </c:pt>
                <c:pt idx="11">
                  <c:v>43911</c:v>
                </c:pt>
                <c:pt idx="12">
                  <c:v>75346</c:v>
                </c:pt>
                <c:pt idx="13">
                  <c:v>40908</c:v>
                </c:pt>
                <c:pt idx="14">
                  <c:v>44336</c:v>
                </c:pt>
                <c:pt idx="15">
                  <c:v>49143</c:v>
                </c:pt>
                <c:pt idx="16">
                  <c:v>67686</c:v>
                </c:pt>
                <c:pt idx="17">
                  <c:v>46074</c:v>
                </c:pt>
                <c:pt idx="18">
                  <c:v>66308</c:v>
                </c:pt>
                <c:pt idx="19">
                  <c:v>48210</c:v>
                </c:pt>
                <c:pt idx="20">
                  <c:v>45812</c:v>
                </c:pt>
                <c:pt idx="21">
                  <c:v>75670</c:v>
                </c:pt>
                <c:pt idx="22">
                  <c:v>37200</c:v>
                </c:pt>
                <c:pt idx="23">
                  <c:v>49177</c:v>
                </c:pt>
                <c:pt idx="24">
                  <c:v>28734</c:v>
                </c:pt>
                <c:pt idx="25">
                  <c:v>79349</c:v>
                </c:pt>
                <c:pt idx="26">
                  <c:v>51688</c:v>
                </c:pt>
                <c:pt idx="27">
                  <c:v>48452</c:v>
                </c:pt>
                <c:pt idx="28">
                  <c:v>30743</c:v>
                </c:pt>
                <c:pt idx="29">
                  <c:v>38208</c:v>
                </c:pt>
                <c:pt idx="30">
                  <c:v>75562</c:v>
                </c:pt>
                <c:pt idx="31">
                  <c:v>37555</c:v>
                </c:pt>
                <c:pt idx="32">
                  <c:v>65688</c:v>
                </c:pt>
                <c:pt idx="33">
                  <c:v>73164</c:v>
                </c:pt>
                <c:pt idx="34">
                  <c:v>45765</c:v>
                </c:pt>
                <c:pt idx="35">
                  <c:v>45507</c:v>
                </c:pt>
                <c:pt idx="36">
                  <c:v>128351</c:v>
                </c:pt>
                <c:pt idx="37">
                  <c:v>91812</c:v>
                </c:pt>
                <c:pt idx="38">
                  <c:v>56579</c:v>
                </c:pt>
                <c:pt idx="39">
                  <c:v>62329</c:v>
                </c:pt>
                <c:pt idx="40">
                  <c:v>154360</c:v>
                </c:pt>
                <c:pt idx="41">
                  <c:v>45598</c:v>
                </c:pt>
                <c:pt idx="42">
                  <c:v>33597</c:v>
                </c:pt>
                <c:pt idx="43">
                  <c:v>60207</c:v>
                </c:pt>
                <c:pt idx="44">
                  <c:v>56923</c:v>
                </c:pt>
                <c:pt idx="45">
                  <c:v>28820</c:v>
                </c:pt>
                <c:pt idx="46">
                  <c:v>45490</c:v>
                </c:pt>
                <c:pt idx="47">
                  <c:v>88523</c:v>
                </c:pt>
                <c:pt idx="48">
                  <c:v>125832</c:v>
                </c:pt>
                <c:pt idx="49">
                  <c:v>44570</c:v>
                </c:pt>
                <c:pt idx="50">
                  <c:v>32302</c:v>
                </c:pt>
                <c:pt idx="51">
                  <c:v>111691</c:v>
                </c:pt>
                <c:pt idx="52">
                  <c:v>72312</c:v>
                </c:pt>
                <c:pt idx="53">
                  <c:v>91451</c:v>
                </c:pt>
                <c:pt idx="54">
                  <c:v>26629</c:v>
                </c:pt>
                <c:pt idx="55">
                  <c:v>29904</c:v>
                </c:pt>
                <c:pt idx="56">
                  <c:v>52151</c:v>
                </c:pt>
                <c:pt idx="57">
                  <c:v>112263</c:v>
                </c:pt>
                <c:pt idx="58">
                  <c:v>74122</c:v>
                </c:pt>
                <c:pt idx="59">
                  <c:v>66422</c:v>
                </c:pt>
                <c:pt idx="60">
                  <c:v>72671</c:v>
                </c:pt>
                <c:pt idx="61">
                  <c:v>91967</c:v>
                </c:pt>
                <c:pt idx="62">
                  <c:v>89207</c:v>
                </c:pt>
                <c:pt idx="63">
                  <c:v>51844</c:v>
                </c:pt>
                <c:pt idx="64">
                  <c:v>135649</c:v>
                </c:pt>
                <c:pt idx="65">
                  <c:v>92094</c:v>
                </c:pt>
                <c:pt idx="66">
                  <c:v>91161</c:v>
                </c:pt>
                <c:pt idx="67">
                  <c:v>81355</c:v>
                </c:pt>
                <c:pt idx="68">
                  <c:v>97750</c:v>
                </c:pt>
                <c:pt idx="69">
                  <c:v>52334</c:v>
                </c:pt>
                <c:pt idx="70">
                  <c:v>83786</c:v>
                </c:pt>
                <c:pt idx="71">
                  <c:v>96822</c:v>
                </c:pt>
                <c:pt idx="72">
                  <c:v>45189</c:v>
                </c:pt>
                <c:pt idx="73">
                  <c:v>160920</c:v>
                </c:pt>
                <c:pt idx="74">
                  <c:v>74723</c:v>
                </c:pt>
                <c:pt idx="75">
                  <c:v>33041</c:v>
                </c:pt>
                <c:pt idx="76">
                  <c:v>84667</c:v>
                </c:pt>
                <c:pt idx="77">
                  <c:v>46795</c:v>
                </c:pt>
                <c:pt idx="78">
                  <c:v>41515</c:v>
                </c:pt>
                <c:pt idx="79">
                  <c:v>108886</c:v>
                </c:pt>
                <c:pt idx="80">
                  <c:v>72114</c:v>
                </c:pt>
                <c:pt idx="81">
                  <c:v>59070</c:v>
                </c:pt>
                <c:pt idx="82">
                  <c:v>31216</c:v>
                </c:pt>
                <c:pt idx="83">
                  <c:v>80166</c:v>
                </c:pt>
                <c:pt idx="84">
                  <c:v>69074</c:v>
                </c:pt>
                <c:pt idx="85">
                  <c:v>47859</c:v>
                </c:pt>
                <c:pt idx="86">
                  <c:v>44603</c:v>
                </c:pt>
                <c:pt idx="87">
                  <c:v>54307</c:v>
                </c:pt>
                <c:pt idx="88">
                  <c:v>84921</c:v>
                </c:pt>
                <c:pt idx="89">
                  <c:v>43008</c:v>
                </c:pt>
                <c:pt idx="90">
                  <c:v>78257</c:v>
                </c:pt>
                <c:pt idx="91">
                  <c:v>72697</c:v>
                </c:pt>
                <c:pt idx="92">
                  <c:v>48504</c:v>
                </c:pt>
                <c:pt idx="93">
                  <c:v>65760</c:v>
                </c:pt>
                <c:pt idx="94">
                  <c:v>40396</c:v>
                </c:pt>
                <c:pt idx="95">
                  <c:v>52218</c:v>
                </c:pt>
                <c:pt idx="96">
                  <c:v>58922</c:v>
                </c:pt>
                <c:pt idx="97">
                  <c:v>92312</c:v>
                </c:pt>
                <c:pt idx="98">
                  <c:v>58547</c:v>
                </c:pt>
                <c:pt idx="99">
                  <c:v>115163</c:v>
                </c:pt>
                <c:pt idx="100">
                  <c:v>60984</c:v>
                </c:pt>
                <c:pt idx="101">
                  <c:v>56079</c:v>
                </c:pt>
                <c:pt idx="102">
                  <c:v>111693</c:v>
                </c:pt>
                <c:pt idx="103">
                  <c:v>61377</c:v>
                </c:pt>
                <c:pt idx="104">
                  <c:v>41839</c:v>
                </c:pt>
                <c:pt idx="105">
                  <c:v>58003</c:v>
                </c:pt>
                <c:pt idx="106">
                  <c:v>47329</c:v>
                </c:pt>
                <c:pt idx="107">
                  <c:v>39639</c:v>
                </c:pt>
                <c:pt idx="108">
                  <c:v>26976</c:v>
                </c:pt>
                <c:pt idx="109">
                  <c:v>37812</c:v>
                </c:pt>
                <c:pt idx="110">
                  <c:v>39200</c:v>
                </c:pt>
                <c:pt idx="111">
                  <c:v>67002</c:v>
                </c:pt>
                <c:pt idx="112">
                  <c:v>113395</c:v>
                </c:pt>
                <c:pt idx="113">
                  <c:v>69581</c:v>
                </c:pt>
                <c:pt idx="114">
                  <c:v>49825</c:v>
                </c:pt>
                <c:pt idx="115">
                  <c:v>49142</c:v>
                </c:pt>
                <c:pt idx="116">
                  <c:v>61514</c:v>
                </c:pt>
                <c:pt idx="117">
                  <c:v>80129</c:v>
                </c:pt>
                <c:pt idx="118">
                  <c:v>54833</c:v>
                </c:pt>
                <c:pt idx="119">
                  <c:v>46850</c:v>
                </c:pt>
                <c:pt idx="120">
                  <c:v>75628</c:v>
                </c:pt>
                <c:pt idx="121">
                  <c:v>45787</c:v>
                </c:pt>
                <c:pt idx="122">
                  <c:v>47066</c:v>
                </c:pt>
                <c:pt idx="123">
                  <c:v>39931</c:v>
                </c:pt>
                <c:pt idx="124">
                  <c:v>71437</c:v>
                </c:pt>
                <c:pt idx="125">
                  <c:v>75372</c:v>
                </c:pt>
                <c:pt idx="126">
                  <c:v>60548</c:v>
                </c:pt>
                <c:pt idx="127">
                  <c:v>109499</c:v>
                </c:pt>
                <c:pt idx="128">
                  <c:v>98917</c:v>
                </c:pt>
                <c:pt idx="129">
                  <c:v>67623</c:v>
                </c:pt>
                <c:pt idx="130">
                  <c:v>97548</c:v>
                </c:pt>
                <c:pt idx="131">
                  <c:v>107142</c:v>
                </c:pt>
                <c:pt idx="132">
                  <c:v>64822</c:v>
                </c:pt>
                <c:pt idx="133">
                  <c:v>44165</c:v>
                </c:pt>
                <c:pt idx="134">
                  <c:v>87223</c:v>
                </c:pt>
                <c:pt idx="135">
                  <c:v>94103</c:v>
                </c:pt>
                <c:pt idx="136">
                  <c:v>90982</c:v>
                </c:pt>
                <c:pt idx="137">
                  <c:v>76702</c:v>
                </c:pt>
                <c:pt idx="138">
                  <c:v>61627</c:v>
                </c:pt>
                <c:pt idx="139">
                  <c:v>71467</c:v>
                </c:pt>
                <c:pt idx="140">
                  <c:v>97377</c:v>
                </c:pt>
                <c:pt idx="141">
                  <c:v>65709</c:v>
                </c:pt>
                <c:pt idx="142">
                  <c:v>37108</c:v>
                </c:pt>
                <c:pt idx="143">
                  <c:v>144018</c:v>
                </c:pt>
                <c:pt idx="144">
                  <c:v>177834</c:v>
                </c:pt>
                <c:pt idx="145">
                  <c:v>85091</c:v>
                </c:pt>
                <c:pt idx="146">
                  <c:v>102431</c:v>
                </c:pt>
                <c:pt idx="147">
                  <c:v>29291</c:v>
                </c:pt>
                <c:pt idx="148">
                  <c:v>37654</c:v>
                </c:pt>
                <c:pt idx="149">
                  <c:v>43748</c:v>
                </c:pt>
                <c:pt idx="150">
                  <c:v>38266</c:v>
                </c:pt>
                <c:pt idx="151">
                  <c:v>38989</c:v>
                </c:pt>
                <c:pt idx="152">
                  <c:v>54807</c:v>
                </c:pt>
                <c:pt idx="153">
                  <c:v>45563</c:v>
                </c:pt>
                <c:pt idx="154">
                  <c:v>36076</c:v>
                </c:pt>
                <c:pt idx="155">
                  <c:v>34428</c:v>
                </c:pt>
                <c:pt idx="156">
                  <c:v>56564</c:v>
                </c:pt>
                <c:pt idx="157">
                  <c:v>54900</c:v>
                </c:pt>
                <c:pt idx="158">
                  <c:v>43592</c:v>
                </c:pt>
                <c:pt idx="159">
                  <c:v>40042</c:v>
                </c:pt>
                <c:pt idx="160">
                  <c:v>33518</c:v>
                </c:pt>
                <c:pt idx="161">
                  <c:v>41354</c:v>
                </c:pt>
                <c:pt idx="162">
                  <c:v>40433</c:v>
                </c:pt>
                <c:pt idx="163">
                  <c:v>46309</c:v>
                </c:pt>
                <c:pt idx="164">
                  <c:v>58619</c:v>
                </c:pt>
                <c:pt idx="165">
                  <c:v>49992</c:v>
                </c:pt>
                <c:pt idx="166">
                  <c:v>41561</c:v>
                </c:pt>
                <c:pt idx="167">
                  <c:v>40806</c:v>
                </c:pt>
                <c:pt idx="168">
                  <c:v>37702</c:v>
                </c:pt>
                <c:pt idx="169">
                  <c:v>72242</c:v>
                </c:pt>
                <c:pt idx="170">
                  <c:v>47456</c:v>
                </c:pt>
                <c:pt idx="171">
                  <c:v>45570</c:v>
                </c:pt>
                <c:pt idx="172">
                  <c:v>47848</c:v>
                </c:pt>
                <c:pt idx="173">
                  <c:v>60892</c:v>
                </c:pt>
                <c:pt idx="174">
                  <c:v>49037</c:v>
                </c:pt>
                <c:pt idx="175">
                  <c:v>55069</c:v>
                </c:pt>
                <c:pt idx="176">
                  <c:v>66060</c:v>
                </c:pt>
                <c:pt idx="177">
                  <c:v>52905</c:v>
                </c:pt>
                <c:pt idx="178">
                  <c:v>38863</c:v>
                </c:pt>
                <c:pt idx="179">
                  <c:v>90211</c:v>
                </c:pt>
                <c:pt idx="180">
                  <c:v>36523</c:v>
                </c:pt>
                <c:pt idx="181">
                  <c:v>46457</c:v>
                </c:pt>
                <c:pt idx="182">
                  <c:v>31583</c:v>
                </c:pt>
                <c:pt idx="183">
                  <c:v>42161</c:v>
                </c:pt>
                <c:pt idx="184">
                  <c:v>40978</c:v>
                </c:pt>
                <c:pt idx="185">
                  <c:v>58950</c:v>
                </c:pt>
                <c:pt idx="186">
                  <c:v>47421</c:v>
                </c:pt>
                <c:pt idx="187">
                  <c:v>46057</c:v>
                </c:pt>
                <c:pt idx="188">
                  <c:v>45927</c:v>
                </c:pt>
                <c:pt idx="189">
                  <c:v>44975</c:v>
                </c:pt>
                <c:pt idx="190">
                  <c:v>49702</c:v>
                </c:pt>
                <c:pt idx="191">
                  <c:v>122834</c:v>
                </c:pt>
                <c:pt idx="192">
                  <c:v>107317</c:v>
                </c:pt>
                <c:pt idx="193">
                  <c:v>125003</c:v>
                </c:pt>
                <c:pt idx="194">
                  <c:v>78721</c:v>
                </c:pt>
                <c:pt idx="195">
                  <c:v>102501</c:v>
                </c:pt>
                <c:pt idx="196">
                  <c:v>222674</c:v>
                </c:pt>
                <c:pt idx="197">
                  <c:v>188052</c:v>
                </c:pt>
                <c:pt idx="198">
                  <c:v>132008</c:v>
                </c:pt>
                <c:pt idx="199">
                  <c:v>104534</c:v>
                </c:pt>
                <c:pt idx="200">
                  <c:v>86775</c:v>
                </c:pt>
                <c:pt idx="201">
                  <c:v>112492</c:v>
                </c:pt>
                <c:pt idx="202">
                  <c:v>36040</c:v>
                </c:pt>
                <c:pt idx="203">
                  <c:v>106777</c:v>
                </c:pt>
                <c:pt idx="204">
                  <c:v>60667</c:v>
                </c:pt>
                <c:pt idx="205">
                  <c:v>47942</c:v>
                </c:pt>
                <c:pt idx="206">
                  <c:v>52437</c:v>
                </c:pt>
                <c:pt idx="207">
                  <c:v>55105</c:v>
                </c:pt>
                <c:pt idx="208">
                  <c:v>80349</c:v>
                </c:pt>
                <c:pt idx="209">
                  <c:v>98804</c:v>
                </c:pt>
                <c:pt idx="210">
                  <c:v>73148</c:v>
                </c:pt>
                <c:pt idx="211">
                  <c:v>38120</c:v>
                </c:pt>
                <c:pt idx="212">
                  <c:v>32250</c:v>
                </c:pt>
                <c:pt idx="213">
                  <c:v>62174</c:v>
                </c:pt>
                <c:pt idx="214">
                  <c:v>44050</c:v>
                </c:pt>
                <c:pt idx="215">
                  <c:v>66790</c:v>
                </c:pt>
                <c:pt idx="216">
                  <c:v>68656</c:v>
                </c:pt>
                <c:pt idx="217">
                  <c:v>63156</c:v>
                </c:pt>
                <c:pt idx="218">
                  <c:v>54017</c:v>
                </c:pt>
                <c:pt idx="219">
                  <c:v>55878</c:v>
                </c:pt>
                <c:pt idx="220">
                  <c:v>41146</c:v>
                </c:pt>
                <c:pt idx="221">
                  <c:v>37673</c:v>
                </c:pt>
                <c:pt idx="222">
                  <c:v>97661</c:v>
                </c:pt>
                <c:pt idx="223">
                  <c:v>45062</c:v>
                </c:pt>
                <c:pt idx="224">
                  <c:v>51433</c:v>
                </c:pt>
                <c:pt idx="225">
                  <c:v>38530</c:v>
                </c:pt>
                <c:pt idx="226">
                  <c:v>44350</c:v>
                </c:pt>
                <c:pt idx="227">
                  <c:v>63602</c:v>
                </c:pt>
                <c:pt idx="228">
                  <c:v>64275</c:v>
                </c:pt>
                <c:pt idx="229">
                  <c:v>51988</c:v>
                </c:pt>
                <c:pt idx="230">
                  <c:v>35624</c:v>
                </c:pt>
                <c:pt idx="231">
                  <c:v>35801</c:v>
                </c:pt>
                <c:pt idx="232">
                  <c:v>40290</c:v>
                </c:pt>
                <c:pt idx="233">
                  <c:v>58116</c:v>
                </c:pt>
                <c:pt idx="234">
                  <c:v>47301</c:v>
                </c:pt>
                <c:pt idx="235">
                  <c:v>52362</c:v>
                </c:pt>
              </c:numCache>
            </c:numRef>
          </c:yVal>
          <c:smooth val="0"/>
          <c:extLst>
            <c:ext xmlns:c16="http://schemas.microsoft.com/office/drawing/2014/chart" uri="{C3380CC4-5D6E-409C-BE32-E72D297353CC}">
              <c16:uniqueId val="{00000000-7980-49FF-A03A-EE80B8D8BD05}"/>
            </c:ext>
          </c:extLst>
        </c:ser>
        <c:dLbls>
          <c:showLegendKey val="0"/>
          <c:showVal val="0"/>
          <c:showCatName val="0"/>
          <c:showSerName val="0"/>
          <c:showPercent val="0"/>
          <c:showBubbleSize val="0"/>
        </c:dLbls>
        <c:axId val="-2140710032"/>
        <c:axId val="-2140716304"/>
      </c:scatterChart>
      <c:valAx>
        <c:axId val="-2140710032"/>
        <c:scaling>
          <c:orientation val="minMax"/>
        </c:scaling>
        <c:delete val="0"/>
        <c:axPos val="b"/>
        <c:majorGridlines>
          <c:spPr>
            <a:ln w="9525" cap="flat" cmpd="sng" algn="ctr">
              <a:solidFill>
                <a:schemeClr val="tx2">
                  <a:lumMod val="15000"/>
                  <a:lumOff val="85000"/>
                </a:schemeClr>
              </a:solidFill>
              <a:round/>
            </a:ln>
            <a:effectLst/>
          </c:spPr>
        </c:majorGridlines>
        <c:title>
          <c:tx>
            <c:rich>
              <a:bodyPr rot="0" spcFirstLastPara="1" vertOverflow="ellipsis" vert="horz" wrap="square" anchor="ctr" anchorCtr="1"/>
              <a:lstStyle/>
              <a:p>
                <a:pPr>
                  <a:defRPr sz="900" b="1" i="0" u="none" strike="noStrike" kern="1200" baseline="0">
                    <a:solidFill>
                      <a:schemeClr val="tx2"/>
                    </a:solidFill>
                    <a:latin typeface="+mn-lt"/>
                    <a:ea typeface="+mn-ea"/>
                    <a:cs typeface="+mn-cs"/>
                  </a:defRPr>
                </a:pPr>
                <a:r>
                  <a:rPr lang="en-US"/>
                  <a:t>Population</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tx2"/>
                  </a:solidFill>
                  <a:latin typeface="+mn-lt"/>
                  <a:ea typeface="+mn-ea"/>
                  <a:cs typeface="+mn-cs"/>
                </a:defRPr>
              </a:pPr>
              <a:endParaRPr lang="en-US"/>
            </a:p>
          </c:txPr>
        </c:title>
        <c:numFmt formatCode="#,##0"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2140716304"/>
        <c:crosses val="autoZero"/>
        <c:crossBetween val="midCat"/>
      </c:valAx>
      <c:valAx>
        <c:axId val="-2140716304"/>
        <c:scaling>
          <c:orientation val="minMax"/>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tx2"/>
                    </a:solidFill>
                    <a:latin typeface="+mn-lt"/>
                    <a:ea typeface="+mn-ea"/>
                    <a:cs typeface="+mn-cs"/>
                  </a:defRPr>
                </a:pPr>
                <a:r>
                  <a:rPr lang="en-US"/>
                  <a:t>Median Household Income</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tx2"/>
                  </a:solidFill>
                  <a:latin typeface="+mn-lt"/>
                  <a:ea typeface="+mn-ea"/>
                  <a:cs typeface="+mn-cs"/>
                </a:defRPr>
              </a:pPr>
              <a:endParaRPr lang="en-US"/>
            </a:p>
          </c:txPr>
        </c:title>
        <c:numFmt formatCode="#,##0"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2140710032"/>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US"/>
              <a:t>Case 1:</a:t>
            </a:r>
            <a:r>
              <a:rPr lang="en-US" baseline="0"/>
              <a:t> </a:t>
            </a:r>
            <a:r>
              <a:rPr lang="en-US"/>
              <a:t>Training Data</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manualLayout>
          <c:layoutTarget val="inner"/>
          <c:xMode val="edge"/>
          <c:yMode val="edge"/>
          <c:x val="8.7300128652821191E-2"/>
          <c:y val="0.11404274807103876"/>
          <c:w val="0.82437235057292491"/>
          <c:h val="0.77499365805584053"/>
        </c:manualLayout>
      </c:layout>
      <c:scatterChart>
        <c:scatterStyle val="lineMarker"/>
        <c:varyColors val="0"/>
        <c:ser>
          <c:idx val="0"/>
          <c:order val="0"/>
          <c:tx>
            <c:v>Class 1</c:v>
          </c:tx>
          <c:spPr>
            <a:ln w="25400" cap="rnd">
              <a:noFill/>
              <a:round/>
            </a:ln>
            <a:effectLst/>
          </c:spPr>
          <c:marker>
            <c:symbol val="circle"/>
            <c:size val="5"/>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c:spPr>
          </c:marker>
          <c:xVal>
            <c:numRef>
              <c:f>'Case 1 - Training Data'!$B$1:$B$86</c:f>
              <c:numCache>
                <c:formatCode>General</c:formatCode>
                <c:ptCount val="86"/>
                <c:pt idx="0">
                  <c:v>79019</c:v>
                </c:pt>
                <c:pt idx="1">
                  <c:v>658893</c:v>
                </c:pt>
                <c:pt idx="2">
                  <c:v>32469</c:v>
                </c:pt>
                <c:pt idx="3">
                  <c:v>852469</c:v>
                </c:pt>
                <c:pt idx="4">
                  <c:v>42225</c:v>
                </c:pt>
                <c:pt idx="5">
                  <c:v>43800</c:v>
                </c:pt>
                <c:pt idx="6">
                  <c:v>5415</c:v>
                </c:pt>
                <c:pt idx="7">
                  <c:v>60210</c:v>
                </c:pt>
                <c:pt idx="8">
                  <c:v>658893</c:v>
                </c:pt>
                <c:pt idx="9">
                  <c:v>44445</c:v>
                </c:pt>
                <c:pt idx="10">
                  <c:v>17137</c:v>
                </c:pt>
                <c:pt idx="11">
                  <c:v>668342</c:v>
                </c:pt>
                <c:pt idx="12">
                  <c:v>31011</c:v>
                </c:pt>
                <c:pt idx="13">
                  <c:v>212052</c:v>
                </c:pt>
                <c:pt idx="14">
                  <c:v>212052</c:v>
                </c:pt>
                <c:pt idx="15">
                  <c:v>3921</c:v>
                </c:pt>
                <c:pt idx="16">
                  <c:v>172816</c:v>
                </c:pt>
                <c:pt idx="17">
                  <c:v>91593</c:v>
                </c:pt>
                <c:pt idx="18">
                  <c:v>15089</c:v>
                </c:pt>
                <c:pt idx="19">
                  <c:v>302389</c:v>
                </c:pt>
                <c:pt idx="20">
                  <c:v>663862</c:v>
                </c:pt>
                <c:pt idx="21">
                  <c:v>658893</c:v>
                </c:pt>
                <c:pt idx="22">
                  <c:v>44445</c:v>
                </c:pt>
                <c:pt idx="23">
                  <c:v>46478</c:v>
                </c:pt>
                <c:pt idx="24">
                  <c:v>161637</c:v>
                </c:pt>
                <c:pt idx="25">
                  <c:v>13060</c:v>
                </c:pt>
                <c:pt idx="26">
                  <c:v>48115</c:v>
                </c:pt>
                <c:pt idx="27">
                  <c:v>212052</c:v>
                </c:pt>
                <c:pt idx="28">
                  <c:v>169294</c:v>
                </c:pt>
                <c:pt idx="29">
                  <c:v>11788</c:v>
                </c:pt>
                <c:pt idx="30">
                  <c:v>52527</c:v>
                </c:pt>
                <c:pt idx="31">
                  <c:v>10281</c:v>
                </c:pt>
                <c:pt idx="32">
                  <c:v>15245</c:v>
                </c:pt>
                <c:pt idx="33">
                  <c:v>14364</c:v>
                </c:pt>
                <c:pt idx="34">
                  <c:v>24535</c:v>
                </c:pt>
                <c:pt idx="35">
                  <c:v>23573</c:v>
                </c:pt>
                <c:pt idx="36">
                  <c:v>20407</c:v>
                </c:pt>
                <c:pt idx="37">
                  <c:v>1537058</c:v>
                </c:pt>
                <c:pt idx="38">
                  <c:v>1537058</c:v>
                </c:pt>
                <c:pt idx="39">
                  <c:v>4927</c:v>
                </c:pt>
                <c:pt idx="40">
                  <c:v>126275</c:v>
                </c:pt>
                <c:pt idx="41">
                  <c:v>51478</c:v>
                </c:pt>
                <c:pt idx="42">
                  <c:v>120228</c:v>
                </c:pt>
                <c:pt idx="43">
                  <c:v>91593</c:v>
                </c:pt>
                <c:pt idx="44">
                  <c:v>31034</c:v>
                </c:pt>
                <c:pt idx="45">
                  <c:v>149643</c:v>
                </c:pt>
                <c:pt idx="46">
                  <c:v>663862</c:v>
                </c:pt>
                <c:pt idx="47">
                  <c:v>658893</c:v>
                </c:pt>
                <c:pt idx="48">
                  <c:v>71452</c:v>
                </c:pt>
                <c:pt idx="49">
                  <c:v>622793</c:v>
                </c:pt>
                <c:pt idx="50">
                  <c:v>60858</c:v>
                </c:pt>
                <c:pt idx="51">
                  <c:v>4594</c:v>
                </c:pt>
                <c:pt idx="52">
                  <c:v>20640</c:v>
                </c:pt>
                <c:pt idx="53">
                  <c:v>24734</c:v>
                </c:pt>
                <c:pt idx="54">
                  <c:v>7476</c:v>
                </c:pt>
                <c:pt idx="55">
                  <c:v>78557</c:v>
                </c:pt>
                <c:pt idx="56">
                  <c:v>9801</c:v>
                </c:pt>
                <c:pt idx="57">
                  <c:v>13601</c:v>
                </c:pt>
                <c:pt idx="58">
                  <c:v>27822</c:v>
                </c:pt>
                <c:pt idx="59">
                  <c:v>48115</c:v>
                </c:pt>
                <c:pt idx="60">
                  <c:v>48115</c:v>
                </c:pt>
                <c:pt idx="61">
                  <c:v>49496</c:v>
                </c:pt>
                <c:pt idx="62">
                  <c:v>668342</c:v>
                </c:pt>
                <c:pt idx="63">
                  <c:v>59610</c:v>
                </c:pt>
                <c:pt idx="64">
                  <c:v>169294</c:v>
                </c:pt>
                <c:pt idx="65">
                  <c:v>527972</c:v>
                </c:pt>
                <c:pt idx="66">
                  <c:v>527972</c:v>
                </c:pt>
                <c:pt idx="67">
                  <c:v>527972</c:v>
                </c:pt>
                <c:pt idx="68">
                  <c:v>3057</c:v>
                </c:pt>
                <c:pt idx="69">
                  <c:v>26912</c:v>
                </c:pt>
                <c:pt idx="70">
                  <c:v>237517</c:v>
                </c:pt>
                <c:pt idx="71">
                  <c:v>38131</c:v>
                </c:pt>
                <c:pt idx="72">
                  <c:v>42018</c:v>
                </c:pt>
                <c:pt idx="73">
                  <c:v>1537058</c:v>
                </c:pt>
                <c:pt idx="74">
                  <c:v>1537058</c:v>
                </c:pt>
                <c:pt idx="75">
                  <c:v>1537058</c:v>
                </c:pt>
                <c:pt idx="76">
                  <c:v>1537058</c:v>
                </c:pt>
                <c:pt idx="77">
                  <c:v>37499</c:v>
                </c:pt>
                <c:pt idx="78">
                  <c:v>126275</c:v>
                </c:pt>
                <c:pt idx="79">
                  <c:v>41075</c:v>
                </c:pt>
                <c:pt idx="80">
                  <c:v>51847</c:v>
                </c:pt>
                <c:pt idx="81">
                  <c:v>27414</c:v>
                </c:pt>
                <c:pt idx="82">
                  <c:v>53111</c:v>
                </c:pt>
                <c:pt idx="83">
                  <c:v>24599</c:v>
                </c:pt>
                <c:pt idx="84">
                  <c:v>852469</c:v>
                </c:pt>
                <c:pt idx="85">
                  <c:v>852469</c:v>
                </c:pt>
              </c:numCache>
            </c:numRef>
          </c:xVal>
          <c:yVal>
            <c:numRef>
              <c:f>'Case 1 - Training Data'!$C$1:$C$86</c:f>
              <c:numCache>
                <c:formatCode>General</c:formatCode>
                <c:ptCount val="86"/>
                <c:pt idx="0">
                  <c:v>39931</c:v>
                </c:pt>
                <c:pt idx="1">
                  <c:v>75628</c:v>
                </c:pt>
                <c:pt idx="2">
                  <c:v>56711</c:v>
                </c:pt>
                <c:pt idx="3">
                  <c:v>92094</c:v>
                </c:pt>
                <c:pt idx="4">
                  <c:v>45787</c:v>
                </c:pt>
                <c:pt idx="5">
                  <c:v>47066</c:v>
                </c:pt>
                <c:pt idx="6">
                  <c:v>56496</c:v>
                </c:pt>
                <c:pt idx="7">
                  <c:v>47329</c:v>
                </c:pt>
                <c:pt idx="8">
                  <c:v>75628</c:v>
                </c:pt>
                <c:pt idx="9">
                  <c:v>54807</c:v>
                </c:pt>
                <c:pt idx="10">
                  <c:v>47456</c:v>
                </c:pt>
                <c:pt idx="11">
                  <c:v>80349</c:v>
                </c:pt>
                <c:pt idx="12">
                  <c:v>63156</c:v>
                </c:pt>
                <c:pt idx="13">
                  <c:v>44350</c:v>
                </c:pt>
                <c:pt idx="14">
                  <c:v>44350</c:v>
                </c:pt>
                <c:pt idx="15">
                  <c:v>99342</c:v>
                </c:pt>
                <c:pt idx="16">
                  <c:v>51688</c:v>
                </c:pt>
                <c:pt idx="17">
                  <c:v>45490</c:v>
                </c:pt>
                <c:pt idx="18">
                  <c:v>26629</c:v>
                </c:pt>
                <c:pt idx="19">
                  <c:v>46795</c:v>
                </c:pt>
                <c:pt idx="20">
                  <c:v>58003</c:v>
                </c:pt>
                <c:pt idx="21">
                  <c:v>75628</c:v>
                </c:pt>
                <c:pt idx="22">
                  <c:v>54807</c:v>
                </c:pt>
                <c:pt idx="23">
                  <c:v>41561</c:v>
                </c:pt>
                <c:pt idx="24">
                  <c:v>49037</c:v>
                </c:pt>
                <c:pt idx="25">
                  <c:v>47421</c:v>
                </c:pt>
                <c:pt idx="26">
                  <c:v>188052</c:v>
                </c:pt>
                <c:pt idx="27">
                  <c:v>44350</c:v>
                </c:pt>
                <c:pt idx="28">
                  <c:v>51988</c:v>
                </c:pt>
                <c:pt idx="29">
                  <c:v>35624</c:v>
                </c:pt>
                <c:pt idx="30">
                  <c:v>42718</c:v>
                </c:pt>
                <c:pt idx="31">
                  <c:v>58338</c:v>
                </c:pt>
                <c:pt idx="32">
                  <c:v>43911</c:v>
                </c:pt>
                <c:pt idx="33">
                  <c:v>40908</c:v>
                </c:pt>
                <c:pt idx="34">
                  <c:v>46074</c:v>
                </c:pt>
                <c:pt idx="35">
                  <c:v>75670</c:v>
                </c:pt>
                <c:pt idx="36">
                  <c:v>28734</c:v>
                </c:pt>
                <c:pt idx="37">
                  <c:v>48452</c:v>
                </c:pt>
                <c:pt idx="38">
                  <c:v>48452</c:v>
                </c:pt>
                <c:pt idx="39">
                  <c:v>30743</c:v>
                </c:pt>
                <c:pt idx="40">
                  <c:v>65688</c:v>
                </c:pt>
                <c:pt idx="41">
                  <c:v>45507</c:v>
                </c:pt>
                <c:pt idx="42">
                  <c:v>56923</c:v>
                </c:pt>
                <c:pt idx="43">
                  <c:v>45490</c:v>
                </c:pt>
                <c:pt idx="44">
                  <c:v>48504</c:v>
                </c:pt>
                <c:pt idx="45">
                  <c:v>60984</c:v>
                </c:pt>
                <c:pt idx="46">
                  <c:v>58003</c:v>
                </c:pt>
                <c:pt idx="47">
                  <c:v>75628</c:v>
                </c:pt>
                <c:pt idx="48">
                  <c:v>67623</c:v>
                </c:pt>
                <c:pt idx="49">
                  <c:v>44165</c:v>
                </c:pt>
                <c:pt idx="50">
                  <c:v>144018</c:v>
                </c:pt>
                <c:pt idx="51">
                  <c:v>38266</c:v>
                </c:pt>
                <c:pt idx="52">
                  <c:v>54900</c:v>
                </c:pt>
                <c:pt idx="53">
                  <c:v>46309</c:v>
                </c:pt>
                <c:pt idx="54">
                  <c:v>49992</c:v>
                </c:pt>
                <c:pt idx="55">
                  <c:v>40806</c:v>
                </c:pt>
                <c:pt idx="56">
                  <c:v>38863</c:v>
                </c:pt>
                <c:pt idx="57">
                  <c:v>122834</c:v>
                </c:pt>
                <c:pt idx="58">
                  <c:v>125003</c:v>
                </c:pt>
                <c:pt idx="59">
                  <c:v>188052</c:v>
                </c:pt>
                <c:pt idx="60">
                  <c:v>188052</c:v>
                </c:pt>
                <c:pt idx="61">
                  <c:v>104534</c:v>
                </c:pt>
                <c:pt idx="62">
                  <c:v>80349</c:v>
                </c:pt>
                <c:pt idx="63">
                  <c:v>45062</c:v>
                </c:pt>
                <c:pt idx="64">
                  <c:v>51988</c:v>
                </c:pt>
                <c:pt idx="65">
                  <c:v>38155</c:v>
                </c:pt>
                <c:pt idx="66">
                  <c:v>38155</c:v>
                </c:pt>
                <c:pt idx="67">
                  <c:v>38155</c:v>
                </c:pt>
                <c:pt idx="68">
                  <c:v>44336</c:v>
                </c:pt>
                <c:pt idx="69">
                  <c:v>49143</c:v>
                </c:pt>
                <c:pt idx="70">
                  <c:v>45812</c:v>
                </c:pt>
                <c:pt idx="71">
                  <c:v>37200</c:v>
                </c:pt>
                <c:pt idx="72">
                  <c:v>79349</c:v>
                </c:pt>
                <c:pt idx="73">
                  <c:v>48452</c:v>
                </c:pt>
                <c:pt idx="74">
                  <c:v>48452</c:v>
                </c:pt>
                <c:pt idx="75">
                  <c:v>48452</c:v>
                </c:pt>
                <c:pt idx="76">
                  <c:v>48452</c:v>
                </c:pt>
                <c:pt idx="77">
                  <c:v>37555</c:v>
                </c:pt>
                <c:pt idx="78">
                  <c:v>65688</c:v>
                </c:pt>
                <c:pt idx="79">
                  <c:v>45765</c:v>
                </c:pt>
                <c:pt idx="80">
                  <c:v>56579</c:v>
                </c:pt>
                <c:pt idx="81">
                  <c:v>88523</c:v>
                </c:pt>
                <c:pt idx="82">
                  <c:v>44570</c:v>
                </c:pt>
                <c:pt idx="83">
                  <c:v>91967</c:v>
                </c:pt>
                <c:pt idx="84">
                  <c:v>92094</c:v>
                </c:pt>
                <c:pt idx="85">
                  <c:v>92094</c:v>
                </c:pt>
              </c:numCache>
            </c:numRef>
          </c:yVal>
          <c:smooth val="0"/>
          <c:extLst>
            <c:ext xmlns:c16="http://schemas.microsoft.com/office/drawing/2014/chart" uri="{C3380CC4-5D6E-409C-BE32-E72D297353CC}">
              <c16:uniqueId val="{00000000-6192-4873-B301-295F3E154504}"/>
            </c:ext>
          </c:extLst>
        </c:ser>
        <c:ser>
          <c:idx val="1"/>
          <c:order val="1"/>
          <c:tx>
            <c:v>Class 2</c:v>
          </c:tx>
          <c:spPr>
            <a:ln w="25400" cap="rnd">
              <a:noFill/>
              <a:round/>
            </a:ln>
            <a:effectLst/>
          </c:spPr>
          <c:marker>
            <c:symbol val="circle"/>
            <c:size val="5"/>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c:spPr>
          </c:marker>
          <c:xVal>
            <c:numRef>
              <c:f>'Case 1 - Training Data'!$B$87:$B$189</c:f>
              <c:numCache>
                <c:formatCode>General</c:formatCode>
                <c:ptCount val="103"/>
                <c:pt idx="0">
                  <c:v>8245</c:v>
                </c:pt>
                <c:pt idx="1">
                  <c:v>7568</c:v>
                </c:pt>
                <c:pt idx="2">
                  <c:v>6304</c:v>
                </c:pt>
                <c:pt idx="3">
                  <c:v>43806</c:v>
                </c:pt>
                <c:pt idx="4">
                  <c:v>527972</c:v>
                </c:pt>
                <c:pt idx="5">
                  <c:v>527972</c:v>
                </c:pt>
                <c:pt idx="6">
                  <c:v>527972</c:v>
                </c:pt>
                <c:pt idx="7">
                  <c:v>527972</c:v>
                </c:pt>
                <c:pt idx="8">
                  <c:v>527972</c:v>
                </c:pt>
                <c:pt idx="9">
                  <c:v>527972</c:v>
                </c:pt>
                <c:pt idx="10">
                  <c:v>28549</c:v>
                </c:pt>
                <c:pt idx="11">
                  <c:v>230512</c:v>
                </c:pt>
                <c:pt idx="12">
                  <c:v>230512</c:v>
                </c:pt>
                <c:pt idx="13">
                  <c:v>230512</c:v>
                </c:pt>
                <c:pt idx="14">
                  <c:v>230512</c:v>
                </c:pt>
                <c:pt idx="15">
                  <c:v>27547</c:v>
                </c:pt>
                <c:pt idx="16">
                  <c:v>166934</c:v>
                </c:pt>
                <c:pt idx="17">
                  <c:v>166934</c:v>
                </c:pt>
                <c:pt idx="18">
                  <c:v>166934</c:v>
                </c:pt>
                <c:pt idx="19">
                  <c:v>40958</c:v>
                </c:pt>
                <c:pt idx="20">
                  <c:v>464704</c:v>
                </c:pt>
                <c:pt idx="21">
                  <c:v>464704</c:v>
                </c:pt>
                <c:pt idx="22">
                  <c:v>1537058</c:v>
                </c:pt>
                <c:pt idx="23">
                  <c:v>1537058</c:v>
                </c:pt>
                <c:pt idx="24">
                  <c:v>1537058</c:v>
                </c:pt>
                <c:pt idx="25">
                  <c:v>1537058</c:v>
                </c:pt>
                <c:pt idx="26">
                  <c:v>1537058</c:v>
                </c:pt>
                <c:pt idx="27">
                  <c:v>39364</c:v>
                </c:pt>
                <c:pt idx="28">
                  <c:v>254276</c:v>
                </c:pt>
                <c:pt idx="29">
                  <c:v>126275</c:v>
                </c:pt>
                <c:pt idx="30">
                  <c:v>75664</c:v>
                </c:pt>
                <c:pt idx="31">
                  <c:v>75664</c:v>
                </c:pt>
                <c:pt idx="32">
                  <c:v>54695</c:v>
                </c:pt>
                <c:pt idx="33">
                  <c:v>67673</c:v>
                </c:pt>
                <c:pt idx="34">
                  <c:v>174170</c:v>
                </c:pt>
                <c:pt idx="35">
                  <c:v>14403</c:v>
                </c:pt>
                <c:pt idx="36">
                  <c:v>89180</c:v>
                </c:pt>
                <c:pt idx="37">
                  <c:v>89180</c:v>
                </c:pt>
                <c:pt idx="38">
                  <c:v>3154</c:v>
                </c:pt>
                <c:pt idx="39">
                  <c:v>63364</c:v>
                </c:pt>
                <c:pt idx="40">
                  <c:v>120228</c:v>
                </c:pt>
                <c:pt idx="41">
                  <c:v>6786</c:v>
                </c:pt>
                <c:pt idx="42">
                  <c:v>75332</c:v>
                </c:pt>
                <c:pt idx="43">
                  <c:v>12878</c:v>
                </c:pt>
                <c:pt idx="44">
                  <c:v>12371</c:v>
                </c:pt>
                <c:pt idx="45">
                  <c:v>128615</c:v>
                </c:pt>
                <c:pt idx="46">
                  <c:v>1015785</c:v>
                </c:pt>
                <c:pt idx="47">
                  <c:v>4861</c:v>
                </c:pt>
                <c:pt idx="48">
                  <c:v>485199</c:v>
                </c:pt>
                <c:pt idx="49">
                  <c:v>485199</c:v>
                </c:pt>
                <c:pt idx="50">
                  <c:v>485199</c:v>
                </c:pt>
                <c:pt idx="51">
                  <c:v>228758</c:v>
                </c:pt>
                <c:pt idx="52">
                  <c:v>45902</c:v>
                </c:pt>
                <c:pt idx="53">
                  <c:v>8679</c:v>
                </c:pt>
                <c:pt idx="54">
                  <c:v>9644</c:v>
                </c:pt>
                <c:pt idx="55">
                  <c:v>27930</c:v>
                </c:pt>
                <c:pt idx="56">
                  <c:v>61762</c:v>
                </c:pt>
                <c:pt idx="57">
                  <c:v>42108</c:v>
                </c:pt>
                <c:pt idx="58">
                  <c:v>852469</c:v>
                </c:pt>
                <c:pt idx="59">
                  <c:v>852469</c:v>
                </c:pt>
                <c:pt idx="60">
                  <c:v>852469</c:v>
                </c:pt>
                <c:pt idx="61">
                  <c:v>852469</c:v>
                </c:pt>
                <c:pt idx="62">
                  <c:v>852469</c:v>
                </c:pt>
                <c:pt idx="63">
                  <c:v>852469</c:v>
                </c:pt>
                <c:pt idx="64">
                  <c:v>37567</c:v>
                </c:pt>
                <c:pt idx="65">
                  <c:v>106094</c:v>
                </c:pt>
                <c:pt idx="66">
                  <c:v>82881</c:v>
                </c:pt>
                <c:pt idx="67">
                  <c:v>156677</c:v>
                </c:pt>
                <c:pt idx="68">
                  <c:v>20470</c:v>
                </c:pt>
                <c:pt idx="69">
                  <c:v>67009</c:v>
                </c:pt>
                <c:pt idx="70">
                  <c:v>21529</c:v>
                </c:pt>
                <c:pt idx="71">
                  <c:v>14570</c:v>
                </c:pt>
                <c:pt idx="72">
                  <c:v>7558</c:v>
                </c:pt>
                <c:pt idx="73">
                  <c:v>55005</c:v>
                </c:pt>
                <c:pt idx="74">
                  <c:v>302389</c:v>
                </c:pt>
                <c:pt idx="75">
                  <c:v>4776</c:v>
                </c:pt>
                <c:pt idx="76">
                  <c:v>122192</c:v>
                </c:pt>
                <c:pt idx="77">
                  <c:v>122192</c:v>
                </c:pt>
                <c:pt idx="78">
                  <c:v>127522</c:v>
                </c:pt>
                <c:pt idx="79">
                  <c:v>89351</c:v>
                </c:pt>
                <c:pt idx="80">
                  <c:v>89351</c:v>
                </c:pt>
                <c:pt idx="81">
                  <c:v>44669</c:v>
                </c:pt>
                <c:pt idx="82">
                  <c:v>44669</c:v>
                </c:pt>
                <c:pt idx="83">
                  <c:v>11329</c:v>
                </c:pt>
                <c:pt idx="84">
                  <c:v>62138</c:v>
                </c:pt>
                <c:pt idx="85">
                  <c:v>10514</c:v>
                </c:pt>
                <c:pt idx="86">
                  <c:v>36765</c:v>
                </c:pt>
                <c:pt idx="87">
                  <c:v>9840</c:v>
                </c:pt>
                <c:pt idx="88">
                  <c:v>27631</c:v>
                </c:pt>
                <c:pt idx="89">
                  <c:v>105112</c:v>
                </c:pt>
                <c:pt idx="90">
                  <c:v>13545</c:v>
                </c:pt>
                <c:pt idx="91">
                  <c:v>149643</c:v>
                </c:pt>
                <c:pt idx="92">
                  <c:v>445830</c:v>
                </c:pt>
                <c:pt idx="93">
                  <c:v>445830</c:v>
                </c:pt>
                <c:pt idx="94">
                  <c:v>445830</c:v>
                </c:pt>
                <c:pt idx="95">
                  <c:v>96713</c:v>
                </c:pt>
                <c:pt idx="96">
                  <c:v>72651</c:v>
                </c:pt>
                <c:pt idx="97">
                  <c:v>2595</c:v>
                </c:pt>
                <c:pt idx="98">
                  <c:v>663862</c:v>
                </c:pt>
                <c:pt idx="99">
                  <c:v>12178</c:v>
                </c:pt>
                <c:pt idx="100">
                  <c:v>9531</c:v>
                </c:pt>
                <c:pt idx="101">
                  <c:v>20493</c:v>
                </c:pt>
                <c:pt idx="102">
                  <c:v>113574</c:v>
                </c:pt>
              </c:numCache>
            </c:numRef>
          </c:xVal>
          <c:yVal>
            <c:numRef>
              <c:f>'Case 1 - Training Data'!$C$87:$C$189</c:f>
              <c:numCache>
                <c:formatCode>General</c:formatCode>
                <c:ptCount val="103"/>
                <c:pt idx="0">
                  <c:v>53726</c:v>
                </c:pt>
                <c:pt idx="1">
                  <c:v>62957</c:v>
                </c:pt>
                <c:pt idx="2">
                  <c:v>63663</c:v>
                </c:pt>
                <c:pt idx="3">
                  <c:v>56752</c:v>
                </c:pt>
                <c:pt idx="4">
                  <c:v>38155</c:v>
                </c:pt>
                <c:pt idx="5">
                  <c:v>38155</c:v>
                </c:pt>
                <c:pt idx="6">
                  <c:v>38155</c:v>
                </c:pt>
                <c:pt idx="7">
                  <c:v>38155</c:v>
                </c:pt>
                <c:pt idx="8">
                  <c:v>38155</c:v>
                </c:pt>
                <c:pt idx="9">
                  <c:v>38155</c:v>
                </c:pt>
                <c:pt idx="10">
                  <c:v>45965</c:v>
                </c:pt>
                <c:pt idx="11">
                  <c:v>75346</c:v>
                </c:pt>
                <c:pt idx="12">
                  <c:v>75346</c:v>
                </c:pt>
                <c:pt idx="13">
                  <c:v>75346</c:v>
                </c:pt>
                <c:pt idx="14">
                  <c:v>75346</c:v>
                </c:pt>
                <c:pt idx="15">
                  <c:v>67686</c:v>
                </c:pt>
                <c:pt idx="16">
                  <c:v>66308</c:v>
                </c:pt>
                <c:pt idx="17">
                  <c:v>66308</c:v>
                </c:pt>
                <c:pt idx="18">
                  <c:v>66308</c:v>
                </c:pt>
                <c:pt idx="19">
                  <c:v>48210</c:v>
                </c:pt>
                <c:pt idx="20">
                  <c:v>49177</c:v>
                </c:pt>
                <c:pt idx="21">
                  <c:v>49177</c:v>
                </c:pt>
                <c:pt idx="22">
                  <c:v>48452</c:v>
                </c:pt>
                <c:pt idx="23">
                  <c:v>48452</c:v>
                </c:pt>
                <c:pt idx="24">
                  <c:v>48452</c:v>
                </c:pt>
                <c:pt idx="25">
                  <c:v>48452</c:v>
                </c:pt>
                <c:pt idx="26">
                  <c:v>48452</c:v>
                </c:pt>
                <c:pt idx="27">
                  <c:v>38208</c:v>
                </c:pt>
                <c:pt idx="28">
                  <c:v>75562</c:v>
                </c:pt>
                <c:pt idx="29">
                  <c:v>65688</c:v>
                </c:pt>
                <c:pt idx="30">
                  <c:v>73164</c:v>
                </c:pt>
                <c:pt idx="31">
                  <c:v>73164</c:v>
                </c:pt>
                <c:pt idx="32">
                  <c:v>128351</c:v>
                </c:pt>
                <c:pt idx="33">
                  <c:v>91812</c:v>
                </c:pt>
                <c:pt idx="34">
                  <c:v>62329</c:v>
                </c:pt>
                <c:pt idx="35">
                  <c:v>154360</c:v>
                </c:pt>
                <c:pt idx="36">
                  <c:v>45598</c:v>
                </c:pt>
                <c:pt idx="37">
                  <c:v>45598</c:v>
                </c:pt>
                <c:pt idx="38">
                  <c:v>33597</c:v>
                </c:pt>
                <c:pt idx="39">
                  <c:v>60207</c:v>
                </c:pt>
                <c:pt idx="40">
                  <c:v>56923</c:v>
                </c:pt>
                <c:pt idx="41">
                  <c:v>28820</c:v>
                </c:pt>
                <c:pt idx="42">
                  <c:v>125832</c:v>
                </c:pt>
                <c:pt idx="43">
                  <c:v>32302</c:v>
                </c:pt>
                <c:pt idx="44">
                  <c:v>111691</c:v>
                </c:pt>
                <c:pt idx="45">
                  <c:v>72312</c:v>
                </c:pt>
                <c:pt idx="46">
                  <c:v>91451</c:v>
                </c:pt>
                <c:pt idx="47">
                  <c:v>29904</c:v>
                </c:pt>
                <c:pt idx="48">
                  <c:v>52151</c:v>
                </c:pt>
                <c:pt idx="49">
                  <c:v>52151</c:v>
                </c:pt>
                <c:pt idx="50">
                  <c:v>52151</c:v>
                </c:pt>
                <c:pt idx="51">
                  <c:v>112263</c:v>
                </c:pt>
                <c:pt idx="52">
                  <c:v>74122</c:v>
                </c:pt>
                <c:pt idx="53">
                  <c:v>66422</c:v>
                </c:pt>
                <c:pt idx="54">
                  <c:v>72671</c:v>
                </c:pt>
                <c:pt idx="55">
                  <c:v>89207</c:v>
                </c:pt>
                <c:pt idx="56">
                  <c:v>51844</c:v>
                </c:pt>
                <c:pt idx="57">
                  <c:v>135649</c:v>
                </c:pt>
                <c:pt idx="58">
                  <c:v>92094</c:v>
                </c:pt>
                <c:pt idx="59">
                  <c:v>92094</c:v>
                </c:pt>
                <c:pt idx="60">
                  <c:v>92094</c:v>
                </c:pt>
                <c:pt idx="61">
                  <c:v>92094</c:v>
                </c:pt>
                <c:pt idx="62">
                  <c:v>92094</c:v>
                </c:pt>
                <c:pt idx="63">
                  <c:v>92094</c:v>
                </c:pt>
                <c:pt idx="64">
                  <c:v>91161</c:v>
                </c:pt>
                <c:pt idx="65">
                  <c:v>81355</c:v>
                </c:pt>
                <c:pt idx="66">
                  <c:v>97750</c:v>
                </c:pt>
                <c:pt idx="67">
                  <c:v>52334</c:v>
                </c:pt>
                <c:pt idx="68">
                  <c:v>83786</c:v>
                </c:pt>
                <c:pt idx="69">
                  <c:v>96822</c:v>
                </c:pt>
                <c:pt idx="70">
                  <c:v>45189</c:v>
                </c:pt>
                <c:pt idx="71">
                  <c:v>160920</c:v>
                </c:pt>
                <c:pt idx="72">
                  <c:v>33041</c:v>
                </c:pt>
                <c:pt idx="73">
                  <c:v>84667</c:v>
                </c:pt>
                <c:pt idx="74">
                  <c:v>46795</c:v>
                </c:pt>
                <c:pt idx="75">
                  <c:v>41515</c:v>
                </c:pt>
                <c:pt idx="76">
                  <c:v>108886</c:v>
                </c:pt>
                <c:pt idx="77">
                  <c:v>108886</c:v>
                </c:pt>
                <c:pt idx="78">
                  <c:v>72114</c:v>
                </c:pt>
                <c:pt idx="79">
                  <c:v>59070</c:v>
                </c:pt>
                <c:pt idx="80">
                  <c:v>59070</c:v>
                </c:pt>
                <c:pt idx="81">
                  <c:v>69074</c:v>
                </c:pt>
                <c:pt idx="82">
                  <c:v>69074</c:v>
                </c:pt>
                <c:pt idx="83">
                  <c:v>47859</c:v>
                </c:pt>
                <c:pt idx="84">
                  <c:v>84921</c:v>
                </c:pt>
                <c:pt idx="85">
                  <c:v>44375</c:v>
                </c:pt>
                <c:pt idx="86">
                  <c:v>65760</c:v>
                </c:pt>
                <c:pt idx="87">
                  <c:v>52218</c:v>
                </c:pt>
                <c:pt idx="88">
                  <c:v>58922</c:v>
                </c:pt>
                <c:pt idx="89">
                  <c:v>58547</c:v>
                </c:pt>
                <c:pt idx="90">
                  <c:v>115163</c:v>
                </c:pt>
                <c:pt idx="91">
                  <c:v>60984</c:v>
                </c:pt>
                <c:pt idx="92">
                  <c:v>56079</c:v>
                </c:pt>
                <c:pt idx="93">
                  <c:v>56079</c:v>
                </c:pt>
                <c:pt idx="94">
                  <c:v>56079</c:v>
                </c:pt>
                <c:pt idx="95">
                  <c:v>111693</c:v>
                </c:pt>
                <c:pt idx="96">
                  <c:v>61377</c:v>
                </c:pt>
                <c:pt idx="97">
                  <c:v>41839</c:v>
                </c:pt>
                <c:pt idx="98">
                  <c:v>58003</c:v>
                </c:pt>
                <c:pt idx="99">
                  <c:v>39639</c:v>
                </c:pt>
                <c:pt idx="100">
                  <c:v>26976</c:v>
                </c:pt>
                <c:pt idx="101">
                  <c:v>113395</c:v>
                </c:pt>
                <c:pt idx="102">
                  <c:v>69581</c:v>
                </c:pt>
              </c:numCache>
            </c:numRef>
          </c:yVal>
          <c:smooth val="0"/>
          <c:extLst>
            <c:ext xmlns:c16="http://schemas.microsoft.com/office/drawing/2014/chart" uri="{C3380CC4-5D6E-409C-BE32-E72D297353CC}">
              <c16:uniqueId val="{00000001-6192-4873-B301-295F3E154504}"/>
            </c:ext>
          </c:extLst>
        </c:ser>
        <c:dLbls>
          <c:showLegendKey val="0"/>
          <c:showVal val="0"/>
          <c:showCatName val="0"/>
          <c:showSerName val="0"/>
          <c:showPercent val="0"/>
          <c:showBubbleSize val="0"/>
        </c:dLbls>
        <c:axId val="-2140760016"/>
        <c:axId val="-2140767312"/>
      </c:scatterChart>
      <c:valAx>
        <c:axId val="-2140760016"/>
        <c:scaling>
          <c:orientation val="minMax"/>
        </c:scaling>
        <c:delete val="0"/>
        <c:axPos val="b"/>
        <c:majorGridlines>
          <c:spPr>
            <a:ln w="9525" cap="flat" cmpd="sng" algn="ctr">
              <a:solidFill>
                <a:schemeClr val="tx2">
                  <a:lumMod val="15000"/>
                  <a:lumOff val="85000"/>
                </a:schemeClr>
              </a:solidFill>
              <a:round/>
            </a:ln>
            <a:effectLst/>
          </c:spPr>
        </c:majorGridlines>
        <c:title>
          <c:tx>
            <c:rich>
              <a:bodyPr rot="0" spcFirstLastPara="1" vertOverflow="ellipsis" vert="horz" wrap="square" anchor="ctr" anchorCtr="1"/>
              <a:lstStyle/>
              <a:p>
                <a:pPr>
                  <a:defRPr sz="900" b="1" i="0" u="none" strike="noStrike" kern="1200" baseline="0">
                    <a:solidFill>
                      <a:schemeClr val="tx2"/>
                    </a:solidFill>
                    <a:latin typeface="+mn-lt"/>
                    <a:ea typeface="+mn-ea"/>
                    <a:cs typeface="+mn-cs"/>
                  </a:defRPr>
                </a:pPr>
                <a:r>
                  <a:rPr lang="en-US"/>
                  <a:t>Population</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2140767312"/>
        <c:crosses val="autoZero"/>
        <c:crossBetween val="midCat"/>
      </c:valAx>
      <c:valAx>
        <c:axId val="-2140767312"/>
        <c:scaling>
          <c:orientation val="minMax"/>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tx2"/>
                    </a:solidFill>
                    <a:latin typeface="+mn-lt"/>
                    <a:ea typeface="+mn-ea"/>
                    <a:cs typeface="+mn-cs"/>
                  </a:defRPr>
                </a:pPr>
                <a:r>
                  <a:rPr lang="en-US"/>
                  <a:t>Median Household Income</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2140760016"/>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r>
              <a:rPr lang="en-US"/>
              <a:t>Case 1: Test Data</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scatterChart>
        <c:scatterStyle val="lineMarker"/>
        <c:varyColors val="0"/>
        <c:ser>
          <c:idx val="0"/>
          <c:order val="0"/>
          <c:tx>
            <c:v>Class 1</c:v>
          </c:tx>
          <c:spPr>
            <a:ln w="25400" cap="rnd">
              <a:noFill/>
              <a:round/>
            </a:ln>
            <a:effectLst/>
          </c:spPr>
          <c:marker>
            <c:symbol val="circle"/>
            <c:size val="5"/>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c:spPr>
          </c:marker>
          <c:xVal>
            <c:numRef>
              <c:f>'Case 1-Test Data'!$B$1:$B$58</c:f>
              <c:numCache>
                <c:formatCode>General</c:formatCode>
                <c:ptCount val="58"/>
                <c:pt idx="0">
                  <c:v>154612</c:v>
                </c:pt>
                <c:pt idx="1">
                  <c:v>10209</c:v>
                </c:pt>
                <c:pt idx="2">
                  <c:v>85841</c:v>
                </c:pt>
                <c:pt idx="3">
                  <c:v>44669</c:v>
                </c:pt>
                <c:pt idx="4">
                  <c:v>8720</c:v>
                </c:pt>
                <c:pt idx="5">
                  <c:v>98596</c:v>
                </c:pt>
                <c:pt idx="6">
                  <c:v>5406</c:v>
                </c:pt>
                <c:pt idx="7">
                  <c:v>130307</c:v>
                </c:pt>
                <c:pt idx="8">
                  <c:v>16337</c:v>
                </c:pt>
                <c:pt idx="9">
                  <c:v>55747</c:v>
                </c:pt>
                <c:pt idx="10">
                  <c:v>105112</c:v>
                </c:pt>
                <c:pt idx="11">
                  <c:v>149643</c:v>
                </c:pt>
                <c:pt idx="12">
                  <c:v>445830</c:v>
                </c:pt>
                <c:pt idx="13">
                  <c:v>445830</c:v>
                </c:pt>
                <c:pt idx="14">
                  <c:v>445830</c:v>
                </c:pt>
                <c:pt idx="15">
                  <c:v>60210</c:v>
                </c:pt>
                <c:pt idx="16">
                  <c:v>60210</c:v>
                </c:pt>
                <c:pt idx="17">
                  <c:v>5973</c:v>
                </c:pt>
                <c:pt idx="18">
                  <c:v>4311</c:v>
                </c:pt>
                <c:pt idx="19">
                  <c:v>107201</c:v>
                </c:pt>
                <c:pt idx="20">
                  <c:v>37355</c:v>
                </c:pt>
                <c:pt idx="21">
                  <c:v>658893</c:v>
                </c:pt>
                <c:pt idx="22">
                  <c:v>10699</c:v>
                </c:pt>
                <c:pt idx="23">
                  <c:v>48284</c:v>
                </c:pt>
                <c:pt idx="24">
                  <c:v>622793</c:v>
                </c:pt>
                <c:pt idx="25">
                  <c:v>38856</c:v>
                </c:pt>
                <c:pt idx="26">
                  <c:v>60858</c:v>
                </c:pt>
                <c:pt idx="27">
                  <c:v>44965</c:v>
                </c:pt>
                <c:pt idx="28">
                  <c:v>39146</c:v>
                </c:pt>
                <c:pt idx="29">
                  <c:v>95109</c:v>
                </c:pt>
                <c:pt idx="30">
                  <c:v>95109</c:v>
                </c:pt>
                <c:pt idx="31">
                  <c:v>20640</c:v>
                </c:pt>
                <c:pt idx="32">
                  <c:v>33393</c:v>
                </c:pt>
                <c:pt idx="33">
                  <c:v>99393</c:v>
                </c:pt>
                <c:pt idx="34">
                  <c:v>1746</c:v>
                </c:pt>
                <c:pt idx="35">
                  <c:v>619360</c:v>
                </c:pt>
                <c:pt idx="36">
                  <c:v>161637</c:v>
                </c:pt>
                <c:pt idx="37">
                  <c:v>37303</c:v>
                </c:pt>
                <c:pt idx="38">
                  <c:v>16552</c:v>
                </c:pt>
                <c:pt idx="39">
                  <c:v>84080</c:v>
                </c:pt>
                <c:pt idx="40">
                  <c:v>11888</c:v>
                </c:pt>
                <c:pt idx="41">
                  <c:v>27941</c:v>
                </c:pt>
                <c:pt idx="42">
                  <c:v>15427</c:v>
                </c:pt>
                <c:pt idx="43">
                  <c:v>150575</c:v>
                </c:pt>
                <c:pt idx="44">
                  <c:v>150575</c:v>
                </c:pt>
                <c:pt idx="45">
                  <c:v>59285</c:v>
                </c:pt>
                <c:pt idx="46">
                  <c:v>38572</c:v>
                </c:pt>
                <c:pt idx="47">
                  <c:v>205159</c:v>
                </c:pt>
                <c:pt idx="48">
                  <c:v>76347</c:v>
                </c:pt>
                <c:pt idx="49">
                  <c:v>16255</c:v>
                </c:pt>
                <c:pt idx="50">
                  <c:v>49218</c:v>
                </c:pt>
                <c:pt idx="51">
                  <c:v>59610</c:v>
                </c:pt>
                <c:pt idx="52">
                  <c:v>19256</c:v>
                </c:pt>
                <c:pt idx="53">
                  <c:v>212052</c:v>
                </c:pt>
                <c:pt idx="54">
                  <c:v>19435</c:v>
                </c:pt>
                <c:pt idx="55">
                  <c:v>169294</c:v>
                </c:pt>
                <c:pt idx="56">
                  <c:v>169294</c:v>
                </c:pt>
                <c:pt idx="57">
                  <c:v>10953</c:v>
                </c:pt>
              </c:numCache>
            </c:numRef>
          </c:xVal>
          <c:yVal>
            <c:numRef>
              <c:f>'Case 1-Test Data'!$C$1:$C$58</c:f>
              <c:numCache>
                <c:formatCode>General</c:formatCode>
                <c:ptCount val="58"/>
                <c:pt idx="0">
                  <c:v>74723</c:v>
                </c:pt>
                <c:pt idx="1">
                  <c:v>31216</c:v>
                </c:pt>
                <c:pt idx="2">
                  <c:v>80166</c:v>
                </c:pt>
                <c:pt idx="3">
                  <c:v>69074</c:v>
                </c:pt>
                <c:pt idx="4">
                  <c:v>44603</c:v>
                </c:pt>
                <c:pt idx="5">
                  <c:v>54307</c:v>
                </c:pt>
                <c:pt idx="6">
                  <c:v>43008</c:v>
                </c:pt>
                <c:pt idx="7">
                  <c:v>72697</c:v>
                </c:pt>
                <c:pt idx="8">
                  <c:v>40396</c:v>
                </c:pt>
                <c:pt idx="9">
                  <c:v>92312</c:v>
                </c:pt>
                <c:pt idx="10">
                  <c:v>58547</c:v>
                </c:pt>
                <c:pt idx="11">
                  <c:v>60984</c:v>
                </c:pt>
                <c:pt idx="12">
                  <c:v>56079</c:v>
                </c:pt>
                <c:pt idx="13">
                  <c:v>56079</c:v>
                </c:pt>
                <c:pt idx="14">
                  <c:v>56079</c:v>
                </c:pt>
                <c:pt idx="15">
                  <c:v>47329</c:v>
                </c:pt>
                <c:pt idx="16">
                  <c:v>47329</c:v>
                </c:pt>
                <c:pt idx="17">
                  <c:v>37812</c:v>
                </c:pt>
                <c:pt idx="18">
                  <c:v>39200</c:v>
                </c:pt>
                <c:pt idx="19">
                  <c:v>67002</c:v>
                </c:pt>
                <c:pt idx="20">
                  <c:v>46850</c:v>
                </c:pt>
                <c:pt idx="21">
                  <c:v>75628</c:v>
                </c:pt>
                <c:pt idx="22">
                  <c:v>75372</c:v>
                </c:pt>
                <c:pt idx="23">
                  <c:v>98917</c:v>
                </c:pt>
                <c:pt idx="24">
                  <c:v>44165</c:v>
                </c:pt>
                <c:pt idx="25">
                  <c:v>71467</c:v>
                </c:pt>
                <c:pt idx="26">
                  <c:v>144018</c:v>
                </c:pt>
                <c:pt idx="27">
                  <c:v>177834</c:v>
                </c:pt>
                <c:pt idx="28">
                  <c:v>37654</c:v>
                </c:pt>
                <c:pt idx="29">
                  <c:v>56564</c:v>
                </c:pt>
                <c:pt idx="30">
                  <c:v>56564</c:v>
                </c:pt>
                <c:pt idx="31">
                  <c:v>54900</c:v>
                </c:pt>
                <c:pt idx="32">
                  <c:v>43592</c:v>
                </c:pt>
                <c:pt idx="33">
                  <c:v>72242</c:v>
                </c:pt>
                <c:pt idx="34">
                  <c:v>45570</c:v>
                </c:pt>
                <c:pt idx="35">
                  <c:v>60892</c:v>
                </c:pt>
                <c:pt idx="36">
                  <c:v>49037</c:v>
                </c:pt>
                <c:pt idx="37">
                  <c:v>55069</c:v>
                </c:pt>
                <c:pt idx="38">
                  <c:v>66060</c:v>
                </c:pt>
                <c:pt idx="39">
                  <c:v>52905</c:v>
                </c:pt>
                <c:pt idx="40">
                  <c:v>58950</c:v>
                </c:pt>
                <c:pt idx="41">
                  <c:v>44975</c:v>
                </c:pt>
                <c:pt idx="42">
                  <c:v>222674</c:v>
                </c:pt>
                <c:pt idx="43">
                  <c:v>86775</c:v>
                </c:pt>
                <c:pt idx="44">
                  <c:v>86775</c:v>
                </c:pt>
                <c:pt idx="45">
                  <c:v>112492</c:v>
                </c:pt>
                <c:pt idx="46">
                  <c:v>47942</c:v>
                </c:pt>
                <c:pt idx="47">
                  <c:v>52437</c:v>
                </c:pt>
                <c:pt idx="48">
                  <c:v>55105</c:v>
                </c:pt>
                <c:pt idx="49">
                  <c:v>38120</c:v>
                </c:pt>
                <c:pt idx="50">
                  <c:v>54017</c:v>
                </c:pt>
                <c:pt idx="51">
                  <c:v>45062</c:v>
                </c:pt>
                <c:pt idx="52">
                  <c:v>38530</c:v>
                </c:pt>
                <c:pt idx="53">
                  <c:v>44350</c:v>
                </c:pt>
                <c:pt idx="54">
                  <c:v>64275</c:v>
                </c:pt>
                <c:pt idx="55">
                  <c:v>51988</c:v>
                </c:pt>
                <c:pt idx="56">
                  <c:v>51988</c:v>
                </c:pt>
                <c:pt idx="57">
                  <c:v>47301</c:v>
                </c:pt>
              </c:numCache>
            </c:numRef>
          </c:yVal>
          <c:smooth val="0"/>
          <c:extLst>
            <c:ext xmlns:c16="http://schemas.microsoft.com/office/drawing/2014/chart" uri="{C3380CC4-5D6E-409C-BE32-E72D297353CC}">
              <c16:uniqueId val="{00000000-8A78-4442-8651-179674B043C5}"/>
            </c:ext>
          </c:extLst>
        </c:ser>
        <c:ser>
          <c:idx val="1"/>
          <c:order val="1"/>
          <c:tx>
            <c:v>Class 2</c:v>
          </c:tx>
          <c:spPr>
            <a:ln w="25400" cap="rnd">
              <a:noFill/>
              <a:round/>
            </a:ln>
            <a:effectLst/>
          </c:spPr>
          <c:marker>
            <c:symbol val="circle"/>
            <c:size val="5"/>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c:spPr>
          </c:marker>
          <c:xVal>
            <c:numRef>
              <c:f>'Case 1-Test Data'!$B$59:$B$158</c:f>
              <c:numCache>
                <c:formatCode>General</c:formatCode>
                <c:ptCount val="100"/>
                <c:pt idx="0">
                  <c:v>32480</c:v>
                </c:pt>
                <c:pt idx="1">
                  <c:v>32480</c:v>
                </c:pt>
                <c:pt idx="2">
                  <c:v>353108</c:v>
                </c:pt>
                <c:pt idx="3">
                  <c:v>353108</c:v>
                </c:pt>
                <c:pt idx="4">
                  <c:v>353108</c:v>
                </c:pt>
                <c:pt idx="5">
                  <c:v>156480</c:v>
                </c:pt>
                <c:pt idx="6">
                  <c:v>9038</c:v>
                </c:pt>
                <c:pt idx="7">
                  <c:v>33008</c:v>
                </c:pt>
                <c:pt idx="8">
                  <c:v>658893</c:v>
                </c:pt>
                <c:pt idx="9">
                  <c:v>658893</c:v>
                </c:pt>
                <c:pt idx="10">
                  <c:v>658893</c:v>
                </c:pt>
                <c:pt idx="11">
                  <c:v>658893</c:v>
                </c:pt>
                <c:pt idx="12">
                  <c:v>658893</c:v>
                </c:pt>
                <c:pt idx="13">
                  <c:v>11704</c:v>
                </c:pt>
                <c:pt idx="14">
                  <c:v>67148</c:v>
                </c:pt>
                <c:pt idx="15">
                  <c:v>57646</c:v>
                </c:pt>
                <c:pt idx="16">
                  <c:v>57646</c:v>
                </c:pt>
                <c:pt idx="17">
                  <c:v>71452</c:v>
                </c:pt>
                <c:pt idx="18">
                  <c:v>24287</c:v>
                </c:pt>
                <c:pt idx="19">
                  <c:v>35970</c:v>
                </c:pt>
                <c:pt idx="20">
                  <c:v>10264</c:v>
                </c:pt>
                <c:pt idx="21">
                  <c:v>67752</c:v>
                </c:pt>
                <c:pt idx="22">
                  <c:v>6058</c:v>
                </c:pt>
                <c:pt idx="23">
                  <c:v>4167</c:v>
                </c:pt>
                <c:pt idx="24">
                  <c:v>55197</c:v>
                </c:pt>
                <c:pt idx="25">
                  <c:v>9513</c:v>
                </c:pt>
                <c:pt idx="26">
                  <c:v>65937</c:v>
                </c:pt>
                <c:pt idx="27">
                  <c:v>24125</c:v>
                </c:pt>
                <c:pt idx="28">
                  <c:v>2538</c:v>
                </c:pt>
                <c:pt idx="29">
                  <c:v>86395</c:v>
                </c:pt>
                <c:pt idx="30">
                  <c:v>99615</c:v>
                </c:pt>
                <c:pt idx="31">
                  <c:v>4594</c:v>
                </c:pt>
                <c:pt idx="32">
                  <c:v>8519</c:v>
                </c:pt>
                <c:pt idx="33">
                  <c:v>14875</c:v>
                </c:pt>
                <c:pt idx="34">
                  <c:v>22469</c:v>
                </c:pt>
                <c:pt idx="35">
                  <c:v>7088</c:v>
                </c:pt>
                <c:pt idx="36">
                  <c:v>3806</c:v>
                </c:pt>
                <c:pt idx="37">
                  <c:v>8036</c:v>
                </c:pt>
                <c:pt idx="38">
                  <c:v>59465</c:v>
                </c:pt>
                <c:pt idx="39">
                  <c:v>13026</c:v>
                </c:pt>
                <c:pt idx="40">
                  <c:v>1886</c:v>
                </c:pt>
                <c:pt idx="41">
                  <c:v>8422</c:v>
                </c:pt>
                <c:pt idx="42">
                  <c:v>35272</c:v>
                </c:pt>
                <c:pt idx="43">
                  <c:v>99393</c:v>
                </c:pt>
                <c:pt idx="44">
                  <c:v>22692</c:v>
                </c:pt>
                <c:pt idx="45">
                  <c:v>619360</c:v>
                </c:pt>
                <c:pt idx="46">
                  <c:v>619360</c:v>
                </c:pt>
                <c:pt idx="47">
                  <c:v>619360</c:v>
                </c:pt>
                <c:pt idx="48">
                  <c:v>619360</c:v>
                </c:pt>
                <c:pt idx="49">
                  <c:v>619360</c:v>
                </c:pt>
                <c:pt idx="50">
                  <c:v>619360</c:v>
                </c:pt>
                <c:pt idx="51">
                  <c:v>84080</c:v>
                </c:pt>
                <c:pt idx="52">
                  <c:v>26289</c:v>
                </c:pt>
                <c:pt idx="53">
                  <c:v>9074</c:v>
                </c:pt>
                <c:pt idx="54">
                  <c:v>109892</c:v>
                </c:pt>
                <c:pt idx="55">
                  <c:v>4940</c:v>
                </c:pt>
                <c:pt idx="56">
                  <c:v>9521</c:v>
                </c:pt>
                <c:pt idx="57">
                  <c:v>16039</c:v>
                </c:pt>
                <c:pt idx="58">
                  <c:v>9543</c:v>
                </c:pt>
                <c:pt idx="59">
                  <c:v>160561</c:v>
                </c:pt>
                <c:pt idx="60">
                  <c:v>27941</c:v>
                </c:pt>
                <c:pt idx="61">
                  <c:v>72638</c:v>
                </c:pt>
                <c:pt idx="62">
                  <c:v>13601</c:v>
                </c:pt>
                <c:pt idx="63">
                  <c:v>24483</c:v>
                </c:pt>
                <c:pt idx="64">
                  <c:v>24483</c:v>
                </c:pt>
                <c:pt idx="65">
                  <c:v>24483</c:v>
                </c:pt>
                <c:pt idx="66">
                  <c:v>27822</c:v>
                </c:pt>
                <c:pt idx="67">
                  <c:v>41008</c:v>
                </c:pt>
                <c:pt idx="68">
                  <c:v>207627</c:v>
                </c:pt>
                <c:pt idx="69">
                  <c:v>41055</c:v>
                </c:pt>
                <c:pt idx="70">
                  <c:v>150575</c:v>
                </c:pt>
                <c:pt idx="71">
                  <c:v>59285</c:v>
                </c:pt>
                <c:pt idx="72">
                  <c:v>8996</c:v>
                </c:pt>
                <c:pt idx="73">
                  <c:v>23293</c:v>
                </c:pt>
                <c:pt idx="74">
                  <c:v>13165</c:v>
                </c:pt>
                <c:pt idx="75">
                  <c:v>205159</c:v>
                </c:pt>
                <c:pt idx="76">
                  <c:v>668342</c:v>
                </c:pt>
                <c:pt idx="77">
                  <c:v>668342</c:v>
                </c:pt>
                <c:pt idx="78">
                  <c:v>668342</c:v>
                </c:pt>
                <c:pt idx="79">
                  <c:v>136426</c:v>
                </c:pt>
                <c:pt idx="80">
                  <c:v>17899</c:v>
                </c:pt>
                <c:pt idx="81">
                  <c:v>2123</c:v>
                </c:pt>
                <c:pt idx="82">
                  <c:v>93425</c:v>
                </c:pt>
                <c:pt idx="83">
                  <c:v>93357</c:v>
                </c:pt>
                <c:pt idx="84">
                  <c:v>125560</c:v>
                </c:pt>
                <c:pt idx="85">
                  <c:v>98404</c:v>
                </c:pt>
                <c:pt idx="86">
                  <c:v>13505</c:v>
                </c:pt>
                <c:pt idx="87">
                  <c:v>11140</c:v>
                </c:pt>
                <c:pt idx="88">
                  <c:v>16140</c:v>
                </c:pt>
                <c:pt idx="89">
                  <c:v>34056</c:v>
                </c:pt>
                <c:pt idx="90">
                  <c:v>59610</c:v>
                </c:pt>
                <c:pt idx="91">
                  <c:v>33261</c:v>
                </c:pt>
                <c:pt idx="92">
                  <c:v>212052</c:v>
                </c:pt>
                <c:pt idx="93">
                  <c:v>39105</c:v>
                </c:pt>
                <c:pt idx="94">
                  <c:v>39105</c:v>
                </c:pt>
                <c:pt idx="95">
                  <c:v>169294</c:v>
                </c:pt>
                <c:pt idx="96">
                  <c:v>3659</c:v>
                </c:pt>
                <c:pt idx="97">
                  <c:v>32081</c:v>
                </c:pt>
                <c:pt idx="98">
                  <c:v>62845</c:v>
                </c:pt>
                <c:pt idx="99">
                  <c:v>7642</c:v>
                </c:pt>
              </c:numCache>
            </c:numRef>
          </c:xVal>
          <c:yVal>
            <c:numRef>
              <c:f>'Case 1-Test Data'!$C$59:$C$158</c:f>
              <c:numCache>
                <c:formatCode>General</c:formatCode>
                <c:ptCount val="100"/>
                <c:pt idx="0">
                  <c:v>49825</c:v>
                </c:pt>
                <c:pt idx="1">
                  <c:v>49825</c:v>
                </c:pt>
                <c:pt idx="2">
                  <c:v>49142</c:v>
                </c:pt>
                <c:pt idx="3">
                  <c:v>49142</c:v>
                </c:pt>
                <c:pt idx="4">
                  <c:v>49142</c:v>
                </c:pt>
                <c:pt idx="5">
                  <c:v>61514</c:v>
                </c:pt>
                <c:pt idx="6">
                  <c:v>80129</c:v>
                </c:pt>
                <c:pt idx="7">
                  <c:v>54833</c:v>
                </c:pt>
                <c:pt idx="8">
                  <c:v>75628</c:v>
                </c:pt>
                <c:pt idx="9">
                  <c:v>75628</c:v>
                </c:pt>
                <c:pt idx="10">
                  <c:v>75628</c:v>
                </c:pt>
                <c:pt idx="11">
                  <c:v>75628</c:v>
                </c:pt>
                <c:pt idx="12">
                  <c:v>75628</c:v>
                </c:pt>
                <c:pt idx="13">
                  <c:v>71437</c:v>
                </c:pt>
                <c:pt idx="14">
                  <c:v>60548</c:v>
                </c:pt>
                <c:pt idx="15">
                  <c:v>109499</c:v>
                </c:pt>
                <c:pt idx="16">
                  <c:v>109499</c:v>
                </c:pt>
                <c:pt idx="17">
                  <c:v>67623</c:v>
                </c:pt>
                <c:pt idx="18">
                  <c:v>97548</c:v>
                </c:pt>
                <c:pt idx="19">
                  <c:v>107142</c:v>
                </c:pt>
                <c:pt idx="20">
                  <c:v>64822</c:v>
                </c:pt>
                <c:pt idx="21">
                  <c:v>87223</c:v>
                </c:pt>
                <c:pt idx="22">
                  <c:v>94103</c:v>
                </c:pt>
                <c:pt idx="23">
                  <c:v>90982</c:v>
                </c:pt>
                <c:pt idx="24">
                  <c:v>76702</c:v>
                </c:pt>
                <c:pt idx="25">
                  <c:v>61627</c:v>
                </c:pt>
                <c:pt idx="26">
                  <c:v>97377</c:v>
                </c:pt>
                <c:pt idx="27">
                  <c:v>65709</c:v>
                </c:pt>
                <c:pt idx="28">
                  <c:v>37108</c:v>
                </c:pt>
                <c:pt idx="29">
                  <c:v>85091</c:v>
                </c:pt>
                <c:pt idx="30">
                  <c:v>102431</c:v>
                </c:pt>
                <c:pt idx="31">
                  <c:v>29291</c:v>
                </c:pt>
                <c:pt idx="32">
                  <c:v>43748</c:v>
                </c:pt>
                <c:pt idx="33">
                  <c:v>38989</c:v>
                </c:pt>
                <c:pt idx="34">
                  <c:v>45563</c:v>
                </c:pt>
                <c:pt idx="35">
                  <c:v>36076</c:v>
                </c:pt>
                <c:pt idx="36">
                  <c:v>34428</c:v>
                </c:pt>
                <c:pt idx="37">
                  <c:v>40042</c:v>
                </c:pt>
                <c:pt idx="38">
                  <c:v>33518</c:v>
                </c:pt>
                <c:pt idx="39">
                  <c:v>41354</c:v>
                </c:pt>
                <c:pt idx="40">
                  <c:v>40433</c:v>
                </c:pt>
                <c:pt idx="41">
                  <c:v>58619</c:v>
                </c:pt>
                <c:pt idx="42">
                  <c:v>37702</c:v>
                </c:pt>
                <c:pt idx="43">
                  <c:v>72242</c:v>
                </c:pt>
                <c:pt idx="44">
                  <c:v>47848</c:v>
                </c:pt>
                <c:pt idx="45">
                  <c:v>60892</c:v>
                </c:pt>
                <c:pt idx="46">
                  <c:v>60892</c:v>
                </c:pt>
                <c:pt idx="47">
                  <c:v>60892</c:v>
                </c:pt>
                <c:pt idx="48">
                  <c:v>60892</c:v>
                </c:pt>
                <c:pt idx="49">
                  <c:v>60892</c:v>
                </c:pt>
                <c:pt idx="50">
                  <c:v>60892</c:v>
                </c:pt>
                <c:pt idx="51">
                  <c:v>52905</c:v>
                </c:pt>
                <c:pt idx="52">
                  <c:v>90211</c:v>
                </c:pt>
                <c:pt idx="53">
                  <c:v>36523</c:v>
                </c:pt>
                <c:pt idx="54">
                  <c:v>46457</c:v>
                </c:pt>
                <c:pt idx="55">
                  <c:v>31583</c:v>
                </c:pt>
                <c:pt idx="56">
                  <c:v>42161</c:v>
                </c:pt>
                <c:pt idx="57">
                  <c:v>40978</c:v>
                </c:pt>
                <c:pt idx="58">
                  <c:v>46057</c:v>
                </c:pt>
                <c:pt idx="59">
                  <c:v>45927</c:v>
                </c:pt>
                <c:pt idx="60">
                  <c:v>44975</c:v>
                </c:pt>
                <c:pt idx="61">
                  <c:v>49702</c:v>
                </c:pt>
                <c:pt idx="62">
                  <c:v>122834</c:v>
                </c:pt>
                <c:pt idx="63">
                  <c:v>107317</c:v>
                </c:pt>
                <c:pt idx="64">
                  <c:v>107317</c:v>
                </c:pt>
                <c:pt idx="65">
                  <c:v>107317</c:v>
                </c:pt>
                <c:pt idx="66">
                  <c:v>125003</c:v>
                </c:pt>
                <c:pt idx="67">
                  <c:v>78721</c:v>
                </c:pt>
                <c:pt idx="68">
                  <c:v>102501</c:v>
                </c:pt>
                <c:pt idx="69">
                  <c:v>132008</c:v>
                </c:pt>
                <c:pt idx="70">
                  <c:v>86775</c:v>
                </c:pt>
                <c:pt idx="71">
                  <c:v>112492</c:v>
                </c:pt>
                <c:pt idx="72">
                  <c:v>36040</c:v>
                </c:pt>
                <c:pt idx="73">
                  <c:v>106777</c:v>
                </c:pt>
                <c:pt idx="74">
                  <c:v>60667</c:v>
                </c:pt>
                <c:pt idx="75">
                  <c:v>52437</c:v>
                </c:pt>
                <c:pt idx="76">
                  <c:v>80349</c:v>
                </c:pt>
                <c:pt idx="77">
                  <c:v>80349</c:v>
                </c:pt>
                <c:pt idx="78">
                  <c:v>80349</c:v>
                </c:pt>
                <c:pt idx="79">
                  <c:v>98804</c:v>
                </c:pt>
                <c:pt idx="80">
                  <c:v>73148</c:v>
                </c:pt>
                <c:pt idx="81">
                  <c:v>32250</c:v>
                </c:pt>
                <c:pt idx="82">
                  <c:v>62174</c:v>
                </c:pt>
                <c:pt idx="83">
                  <c:v>44050</c:v>
                </c:pt>
                <c:pt idx="84">
                  <c:v>66790</c:v>
                </c:pt>
                <c:pt idx="85">
                  <c:v>68656</c:v>
                </c:pt>
                <c:pt idx="86">
                  <c:v>55878</c:v>
                </c:pt>
                <c:pt idx="87">
                  <c:v>41146</c:v>
                </c:pt>
                <c:pt idx="88">
                  <c:v>37673</c:v>
                </c:pt>
                <c:pt idx="89">
                  <c:v>97661</c:v>
                </c:pt>
                <c:pt idx="90">
                  <c:v>45062</c:v>
                </c:pt>
                <c:pt idx="91">
                  <c:v>51433</c:v>
                </c:pt>
                <c:pt idx="92">
                  <c:v>44350</c:v>
                </c:pt>
                <c:pt idx="93">
                  <c:v>63602</c:v>
                </c:pt>
                <c:pt idx="94">
                  <c:v>63602</c:v>
                </c:pt>
                <c:pt idx="95">
                  <c:v>51988</c:v>
                </c:pt>
                <c:pt idx="96">
                  <c:v>35801</c:v>
                </c:pt>
                <c:pt idx="97">
                  <c:v>40290</c:v>
                </c:pt>
                <c:pt idx="98">
                  <c:v>58116</c:v>
                </c:pt>
                <c:pt idx="99">
                  <c:v>52362</c:v>
                </c:pt>
              </c:numCache>
            </c:numRef>
          </c:yVal>
          <c:smooth val="0"/>
          <c:extLst>
            <c:ext xmlns:c16="http://schemas.microsoft.com/office/drawing/2014/chart" uri="{C3380CC4-5D6E-409C-BE32-E72D297353CC}">
              <c16:uniqueId val="{00000001-8A78-4442-8651-179674B043C5}"/>
            </c:ext>
          </c:extLst>
        </c:ser>
        <c:dLbls>
          <c:showLegendKey val="0"/>
          <c:showVal val="0"/>
          <c:showCatName val="0"/>
          <c:showSerName val="0"/>
          <c:showPercent val="0"/>
          <c:showBubbleSize val="0"/>
        </c:dLbls>
        <c:axId val="-2140813104"/>
        <c:axId val="-2140822000"/>
      </c:scatterChart>
      <c:valAx>
        <c:axId val="-2140813104"/>
        <c:scaling>
          <c:orientation val="minMax"/>
        </c:scaling>
        <c:delete val="0"/>
        <c:axPos val="b"/>
        <c:majorGridlines>
          <c:spPr>
            <a:ln w="9525" cap="flat" cmpd="sng" algn="ctr">
              <a:solidFill>
                <a:schemeClr val="tx2">
                  <a:lumMod val="15000"/>
                  <a:lumOff val="85000"/>
                </a:schemeClr>
              </a:solidFill>
              <a:round/>
            </a:ln>
            <a:effectLst/>
          </c:spPr>
        </c:majorGridlines>
        <c:title>
          <c:tx>
            <c:rich>
              <a:bodyPr rot="0" spcFirstLastPara="1" vertOverflow="ellipsis" vert="horz" wrap="square" anchor="ctr" anchorCtr="1"/>
              <a:lstStyle/>
              <a:p>
                <a:pPr>
                  <a:defRPr sz="900" b="1" i="0" u="none" strike="noStrike" kern="1200" baseline="0">
                    <a:solidFill>
                      <a:schemeClr val="tx2"/>
                    </a:solidFill>
                    <a:latin typeface="+mn-lt"/>
                    <a:ea typeface="+mn-ea"/>
                    <a:cs typeface="+mn-cs"/>
                  </a:defRPr>
                </a:pPr>
                <a:r>
                  <a:rPr lang="en-US"/>
                  <a:t>Population</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2140822000"/>
        <c:crosses val="autoZero"/>
        <c:crossBetween val="midCat"/>
      </c:valAx>
      <c:valAx>
        <c:axId val="-2140822000"/>
        <c:scaling>
          <c:orientation val="minMax"/>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tx2"/>
                    </a:solidFill>
                    <a:latin typeface="+mn-lt"/>
                    <a:ea typeface="+mn-ea"/>
                    <a:cs typeface="+mn-cs"/>
                  </a:defRPr>
                </a:pPr>
                <a:r>
                  <a:rPr lang="en-US"/>
                  <a:t>Median Household Income</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2140813104"/>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2">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9525" cap="rnd">
        <a:solidFill>
          <a:schemeClr val="phClr"/>
        </a:solidFill>
        <a:round/>
      </a:ln>
    </cs:spPr>
  </cs:dataPointLine>
  <cs:dataPointMarker>
    <cs:lnRef idx="0">
      <cs:styleClr val="auto"/>
    </cs:lnRef>
    <cs:fillRef idx="3">
      <cs:styleClr val="auto"/>
    </cs:fillRef>
    <cs:effectRef idx="2"/>
    <cs:fontRef idx="minor">
      <a:schemeClr val="tx2"/>
    </cs:fontRef>
    <cs:spPr>
      <a:ln w="9525">
        <a:solidFill>
          <a:schemeClr val="phClr"/>
        </a:solidFill>
        <a:round/>
      </a:ln>
    </cs:spPr>
  </cs:dataPointMarker>
  <cs:dataPointMarkerLayout symbol="circle" size="5"/>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9525" cap="rnd">
        <a:solidFill>
          <a:schemeClr val="phClr"/>
        </a:solidFill>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spPr>
      <a:ln>
        <a:solidFill>
          <a:schemeClr val="tx2">
            <a:lumMod val="40000"/>
            <a:lumOff val="60000"/>
          </a:schemeClr>
        </a:solidFill>
      </a:ln>
    </cs:spPr>
    <cs:defRPr sz="900"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42">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9525" cap="rnd">
        <a:solidFill>
          <a:schemeClr val="phClr"/>
        </a:solidFill>
        <a:round/>
      </a:ln>
    </cs:spPr>
  </cs:dataPointLine>
  <cs:dataPointMarker>
    <cs:lnRef idx="0">
      <cs:styleClr val="auto"/>
    </cs:lnRef>
    <cs:fillRef idx="3">
      <cs:styleClr val="auto"/>
    </cs:fillRef>
    <cs:effectRef idx="2"/>
    <cs:fontRef idx="minor">
      <a:schemeClr val="tx2"/>
    </cs:fontRef>
    <cs:spPr>
      <a:ln w="9525">
        <a:solidFill>
          <a:schemeClr val="phClr"/>
        </a:solidFill>
        <a:round/>
      </a:ln>
    </cs:spPr>
  </cs:dataPointMarker>
  <cs:dataPointMarkerLayout symbol="circle" size="5"/>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9525" cap="rnd">
        <a:solidFill>
          <a:schemeClr val="phClr"/>
        </a:solidFill>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spPr>
      <a:ln>
        <a:solidFill>
          <a:schemeClr val="tx2">
            <a:lumMod val="40000"/>
            <a:lumOff val="60000"/>
          </a:schemeClr>
        </a:solidFill>
      </a:ln>
    </cs:spPr>
    <cs:defRPr sz="900"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42">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9525" cap="rnd">
        <a:solidFill>
          <a:schemeClr val="phClr"/>
        </a:solidFill>
        <a:round/>
      </a:ln>
    </cs:spPr>
  </cs:dataPointLine>
  <cs:dataPointMarker>
    <cs:lnRef idx="0">
      <cs:styleClr val="auto"/>
    </cs:lnRef>
    <cs:fillRef idx="3">
      <cs:styleClr val="auto"/>
    </cs:fillRef>
    <cs:effectRef idx="2"/>
    <cs:fontRef idx="minor">
      <a:schemeClr val="tx2"/>
    </cs:fontRef>
    <cs:spPr>
      <a:ln w="9525">
        <a:solidFill>
          <a:schemeClr val="phClr"/>
        </a:solidFill>
        <a:round/>
      </a:ln>
    </cs:spPr>
  </cs:dataPointMarker>
  <cs:dataPointMarkerLayout symbol="circle" size="5"/>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9525" cap="rnd">
        <a:solidFill>
          <a:schemeClr val="phClr"/>
        </a:solidFill>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spPr>
      <a:ln>
        <a:solidFill>
          <a:schemeClr val="tx2">
            <a:lumMod val="40000"/>
            <a:lumOff val="60000"/>
          </a:schemeClr>
        </a:solidFill>
      </a:ln>
    </cs:spPr>
    <cs:defRPr sz="900" kern="1200"/>
  </cs:valueAxis>
  <cs:wall>
    <cs:lnRef idx="0"/>
    <cs:fillRef idx="0"/>
    <cs:effectRef idx="0"/>
    <cs:fontRef idx="minor">
      <a:schemeClr val="tx2"/>
    </cs:fontRef>
  </cs:wall>
</cs:chartStyle>
</file>

<file path=ppt/media/image1.png>
</file>

<file path=ppt/media/image2.png>
</file>

<file path=ppt/media/image3.tiff>
</file>

<file path=ppt/media/image4.tiff>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52C2F6D-E2DD-654C-86A4-7C4BF0AE8031}" type="datetimeFigureOut">
              <a:rPr lang="en-US" smtClean="0"/>
              <a:t>5/2/2017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85DD62-AED9-014F-82CD-E2F40619B047}" type="slidenum">
              <a:rPr lang="en-US" smtClean="0"/>
              <a:t>‹#›</a:t>
            </a:fld>
            <a:endParaRPr lang="en-US"/>
          </a:p>
        </p:txBody>
      </p:sp>
    </p:spTree>
    <p:extLst>
      <p:ext uri="{BB962C8B-B14F-4D97-AF65-F5344CB8AC3E}">
        <p14:creationId xmlns:p14="http://schemas.microsoft.com/office/powerpoint/2010/main" val="321010267"/>
      </p:ext>
    </p:extLst>
  </p:cSld>
  <p:clrMap bg1="lt1" tx1="dk1" bg2="lt2" tx2="dk2" accent1="accent1" accent2="accent2" accent3="accent3" accent4="accent4" accent5="accent5" accent6="accent6" hlink="hlink" folHlink="folHlink"/>
  <p:notesStyle>
    <a:lvl1pPr marL="0" algn="l" defTabSz="2194560" rtl="0" eaLnBrk="1" latinLnBrk="0" hangingPunct="1">
      <a:defRPr sz="5800" kern="1200">
        <a:solidFill>
          <a:schemeClr val="tx1"/>
        </a:solidFill>
        <a:latin typeface="+mn-lt"/>
        <a:ea typeface="+mn-ea"/>
        <a:cs typeface="+mn-cs"/>
      </a:defRPr>
    </a:lvl1pPr>
    <a:lvl2pPr marL="2194560" algn="l" defTabSz="2194560" rtl="0" eaLnBrk="1" latinLnBrk="0" hangingPunct="1">
      <a:defRPr sz="5800" kern="1200">
        <a:solidFill>
          <a:schemeClr val="tx1"/>
        </a:solidFill>
        <a:latin typeface="+mn-lt"/>
        <a:ea typeface="+mn-ea"/>
        <a:cs typeface="+mn-cs"/>
      </a:defRPr>
    </a:lvl2pPr>
    <a:lvl3pPr marL="4389120" algn="l" defTabSz="2194560" rtl="0" eaLnBrk="1" latinLnBrk="0" hangingPunct="1">
      <a:defRPr sz="5800" kern="1200">
        <a:solidFill>
          <a:schemeClr val="tx1"/>
        </a:solidFill>
        <a:latin typeface="+mn-lt"/>
        <a:ea typeface="+mn-ea"/>
        <a:cs typeface="+mn-cs"/>
      </a:defRPr>
    </a:lvl3pPr>
    <a:lvl4pPr marL="6583680" algn="l" defTabSz="2194560" rtl="0" eaLnBrk="1" latinLnBrk="0" hangingPunct="1">
      <a:defRPr sz="5800" kern="1200">
        <a:solidFill>
          <a:schemeClr val="tx1"/>
        </a:solidFill>
        <a:latin typeface="+mn-lt"/>
        <a:ea typeface="+mn-ea"/>
        <a:cs typeface="+mn-cs"/>
      </a:defRPr>
    </a:lvl4pPr>
    <a:lvl5pPr marL="8778240" algn="l" defTabSz="2194560" rtl="0" eaLnBrk="1" latinLnBrk="0" hangingPunct="1">
      <a:defRPr sz="5800" kern="1200">
        <a:solidFill>
          <a:schemeClr val="tx1"/>
        </a:solidFill>
        <a:latin typeface="+mn-lt"/>
        <a:ea typeface="+mn-ea"/>
        <a:cs typeface="+mn-cs"/>
      </a:defRPr>
    </a:lvl5pPr>
    <a:lvl6pPr marL="10972800" algn="l" defTabSz="2194560" rtl="0" eaLnBrk="1" latinLnBrk="0" hangingPunct="1">
      <a:defRPr sz="5800" kern="1200">
        <a:solidFill>
          <a:schemeClr val="tx1"/>
        </a:solidFill>
        <a:latin typeface="+mn-lt"/>
        <a:ea typeface="+mn-ea"/>
        <a:cs typeface="+mn-cs"/>
      </a:defRPr>
    </a:lvl6pPr>
    <a:lvl7pPr marL="13167360" algn="l" defTabSz="2194560" rtl="0" eaLnBrk="1" latinLnBrk="0" hangingPunct="1">
      <a:defRPr sz="5800" kern="1200">
        <a:solidFill>
          <a:schemeClr val="tx1"/>
        </a:solidFill>
        <a:latin typeface="+mn-lt"/>
        <a:ea typeface="+mn-ea"/>
        <a:cs typeface="+mn-cs"/>
      </a:defRPr>
    </a:lvl7pPr>
    <a:lvl8pPr marL="15361920" algn="l" defTabSz="2194560" rtl="0" eaLnBrk="1" latinLnBrk="0" hangingPunct="1">
      <a:defRPr sz="5800" kern="1200">
        <a:solidFill>
          <a:schemeClr val="tx1"/>
        </a:solidFill>
        <a:latin typeface="+mn-lt"/>
        <a:ea typeface="+mn-ea"/>
        <a:cs typeface="+mn-cs"/>
      </a:defRPr>
    </a:lvl8pPr>
    <a:lvl9pPr marL="17556480" algn="l" defTabSz="219456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85DD62-AED9-014F-82CD-E2F40619B047}" type="slidenum">
              <a:rPr lang="en-US" smtClean="0"/>
              <a:t>1</a:t>
            </a:fld>
            <a:endParaRPr lang="en-US"/>
          </a:p>
        </p:txBody>
      </p:sp>
    </p:spTree>
    <p:extLst>
      <p:ext uri="{BB962C8B-B14F-4D97-AF65-F5344CB8AC3E}">
        <p14:creationId xmlns:p14="http://schemas.microsoft.com/office/powerpoint/2010/main" val="3733358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4EC6199-44F3-DD4C-A9AD-3B7E0A41CF89}"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3136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4455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57445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014681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EC6199-44F3-DD4C-A9AD-3B7E0A41CF89}"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19800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EC6199-44F3-DD4C-A9AD-3B7E0A41CF89}" type="datetimeFigureOut">
              <a:rPr lang="en-US" smtClean="0"/>
              <a:t>5/2/2017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261097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EC6199-44F3-DD4C-A9AD-3B7E0A41CF89}" type="datetimeFigureOut">
              <a:rPr lang="en-US" smtClean="0"/>
              <a:t>5/2/2017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831257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EC6199-44F3-DD4C-A9AD-3B7E0A41CF89}" type="datetimeFigureOut">
              <a:rPr lang="en-US" smtClean="0"/>
              <a:t>5/2/2017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673807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EC6199-44F3-DD4C-A9AD-3B7E0A41CF89}" type="datetimeFigureOut">
              <a:rPr lang="en-US" smtClean="0"/>
              <a:t>5/2/2017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4173257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5/2/2017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09864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5/2/2017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61283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84EC6199-44F3-DD4C-A9AD-3B7E0A41CF89}" type="datetimeFigureOut">
              <a:rPr lang="en-US" smtClean="0"/>
              <a:t>5/2/2017</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622F6098-2AE3-AC4B-AB4B-52CE0E5ACBAB}" type="slidenum">
              <a:rPr lang="en-US" smtClean="0"/>
              <a:t>‹#›</a:t>
            </a:fld>
            <a:endParaRPr lang="en-US"/>
          </a:p>
        </p:txBody>
      </p:sp>
    </p:spTree>
    <p:extLst>
      <p:ext uri="{BB962C8B-B14F-4D97-AF65-F5344CB8AC3E}">
        <p14:creationId xmlns:p14="http://schemas.microsoft.com/office/powerpoint/2010/main" val="3068286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en.wikipedia.org/wiki/Web_scraping" TargetMode="External"/><Relationship Id="rId13" Type="http://schemas.openxmlformats.org/officeDocument/2006/relationships/image" Target="../media/image6.jpeg"/><Relationship Id="rId3" Type="http://schemas.openxmlformats.org/officeDocument/2006/relationships/image" Target="../media/image1.png"/><Relationship Id="rId7" Type="http://schemas.openxmlformats.org/officeDocument/2006/relationships/hyperlink" Target="https://www.analyticsvidhya.com/blog/2015/10/beginner-guide-web-scraping-beautiful-soup-python/" TargetMode="External"/><Relationship Id="rId12" Type="http://schemas.openxmlformats.org/officeDocument/2006/relationships/image" Target="../media/image5.png"/><Relationship Id="rId17" Type="http://schemas.openxmlformats.org/officeDocument/2006/relationships/image" Target="../media/image7.png"/><Relationship Id="rId2" Type="http://schemas.openxmlformats.org/officeDocument/2006/relationships/notesSlide" Target="../notesSlides/notesSlide1.xml"/><Relationship Id="rId16" Type="http://schemas.openxmlformats.org/officeDocument/2006/relationships/chart" Target="../charts/chart3.xml"/><Relationship Id="rId1" Type="http://schemas.openxmlformats.org/officeDocument/2006/relationships/slideLayout" Target="../slideLayouts/slideLayout1.xml"/><Relationship Id="rId6" Type="http://schemas.openxmlformats.org/officeDocument/2006/relationships/hyperlink" Target="http://www.local.safeway.com/" TargetMode="External"/><Relationship Id="rId11" Type="http://schemas.openxmlformats.org/officeDocument/2006/relationships/image" Target="../media/image4.tiff"/><Relationship Id="rId5" Type="http://schemas.openxmlformats.org/officeDocument/2006/relationships/hyperlink" Target="mailto:sboppara@uwyo.edu" TargetMode="External"/><Relationship Id="rId15" Type="http://schemas.openxmlformats.org/officeDocument/2006/relationships/chart" Target="../charts/chart2.xml"/><Relationship Id="rId10" Type="http://schemas.openxmlformats.org/officeDocument/2006/relationships/image" Target="../media/image3.tiff"/><Relationship Id="rId4" Type="http://schemas.openxmlformats.org/officeDocument/2006/relationships/hyperlink" Target="mailto:kkrishna@uwyo.edu" TargetMode="External"/><Relationship Id="rId9" Type="http://schemas.openxmlformats.org/officeDocument/2006/relationships/image" Target="../media/image2.png"/><Relationship Id="rId1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descr="BrandBar_New_flag_onl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686800" y="26824280"/>
            <a:ext cx="34890075" cy="6111743"/>
          </a:xfrm>
          <a:prstGeom prst="rect">
            <a:avLst/>
          </a:prstGeom>
        </p:spPr>
      </p:pic>
      <p:sp>
        <p:nvSpPr>
          <p:cNvPr id="10" name="TextBox 9"/>
          <p:cNvSpPr txBox="1"/>
          <p:nvPr/>
        </p:nvSpPr>
        <p:spPr>
          <a:xfrm>
            <a:off x="466183" y="1918604"/>
            <a:ext cx="21151344" cy="2209836"/>
          </a:xfrm>
          <a:prstGeom prst="rect">
            <a:avLst/>
          </a:prstGeom>
          <a:noFill/>
        </p:spPr>
        <p:txBody>
          <a:bodyPr wrap="square" rtlCol="0">
            <a:spAutoFit/>
          </a:bodyPr>
          <a:lstStyle/>
          <a:p>
            <a:pPr algn="ctr">
              <a:lnSpc>
                <a:spcPct val="80000"/>
              </a:lnSpc>
            </a:pPr>
            <a:r>
              <a:rPr lang="en-US" b="1" dirty="0"/>
              <a:t>Determining External Factors Responsible for High Risk Cashiers in A Safeway Store</a:t>
            </a:r>
            <a:endParaRPr lang="en-US" sz="6000" dirty="0">
              <a:solidFill>
                <a:srgbClr val="000000"/>
              </a:solidFill>
            </a:endParaRPr>
          </a:p>
        </p:txBody>
      </p:sp>
      <p:sp>
        <p:nvSpPr>
          <p:cNvPr id="11" name="Rectangle 10"/>
          <p:cNvSpPr/>
          <p:nvPr/>
        </p:nvSpPr>
        <p:spPr>
          <a:xfrm>
            <a:off x="995727" y="4256101"/>
            <a:ext cx="8295722" cy="707886"/>
          </a:xfrm>
          <a:prstGeom prst="rect">
            <a:avLst/>
          </a:prstGeom>
        </p:spPr>
        <p:txBody>
          <a:bodyPr wrap="square">
            <a:spAutoFit/>
          </a:bodyPr>
          <a:lstStyle/>
          <a:p>
            <a:r>
              <a:rPr lang="en-US" sz="4000" b="1" dirty="0" err="1"/>
              <a:t>Krishnamoorthy</a:t>
            </a:r>
            <a:r>
              <a:rPr lang="en-US" sz="4000" b="1" dirty="0"/>
              <a:t>, </a:t>
            </a:r>
            <a:r>
              <a:rPr lang="en-US" sz="4000" b="1" dirty="0" err="1"/>
              <a:t>Bopparaju</a:t>
            </a:r>
            <a:r>
              <a:rPr lang="en-US" sz="4000" b="1" dirty="0"/>
              <a:t> &amp; </a:t>
            </a:r>
            <a:r>
              <a:rPr lang="en-US" sz="4000" b="1" dirty="0" err="1"/>
              <a:t>Midha</a:t>
            </a:r>
            <a:endParaRPr lang="en-US" sz="4000" b="1" dirty="0"/>
          </a:p>
        </p:txBody>
      </p:sp>
      <p:sp>
        <p:nvSpPr>
          <p:cNvPr id="62" name="TextBox 61"/>
          <p:cNvSpPr txBox="1"/>
          <p:nvPr/>
        </p:nvSpPr>
        <p:spPr>
          <a:xfrm>
            <a:off x="3510668" y="634778"/>
            <a:ext cx="15692501" cy="1261884"/>
          </a:xfrm>
          <a:prstGeom prst="rect">
            <a:avLst/>
          </a:prstGeom>
          <a:noFill/>
        </p:spPr>
        <p:txBody>
          <a:bodyPr wrap="none" rtlCol="0">
            <a:spAutoFit/>
          </a:bodyPr>
          <a:lstStyle/>
          <a:p>
            <a:pPr algn="ctr"/>
            <a:r>
              <a:rPr lang="en-US" sz="7600" b="1" dirty="0">
                <a:solidFill>
                  <a:schemeClr val="tx1">
                    <a:lumMod val="50000"/>
                    <a:lumOff val="50000"/>
                  </a:schemeClr>
                </a:solidFill>
                <a:latin typeface="Avenir Book"/>
                <a:cs typeface="Avenir Book"/>
              </a:rPr>
              <a:t>Spring 2017 | DATA </a:t>
            </a:r>
            <a:r>
              <a:rPr lang="en-US" sz="7600" b="1">
                <a:solidFill>
                  <a:schemeClr val="tx1">
                    <a:lumMod val="50000"/>
                    <a:lumOff val="50000"/>
                  </a:schemeClr>
                </a:solidFill>
                <a:latin typeface="Avenir Book"/>
                <a:cs typeface="Avenir Book"/>
              </a:rPr>
              <a:t>MINING | </a:t>
            </a:r>
            <a:r>
              <a:rPr lang="en-US" sz="7600" b="1" dirty="0">
                <a:solidFill>
                  <a:schemeClr val="tx1">
                    <a:lumMod val="50000"/>
                    <a:lumOff val="50000"/>
                  </a:schemeClr>
                </a:solidFill>
                <a:latin typeface="Avenir Book"/>
                <a:cs typeface="Avenir Book"/>
              </a:rPr>
              <a:t>UWYO</a:t>
            </a:r>
          </a:p>
        </p:txBody>
      </p:sp>
      <p:sp>
        <p:nvSpPr>
          <p:cNvPr id="48" name="Rectangle 47"/>
          <p:cNvSpPr/>
          <p:nvPr/>
        </p:nvSpPr>
        <p:spPr>
          <a:xfrm>
            <a:off x="9223001" y="3991265"/>
            <a:ext cx="11198599" cy="1323439"/>
          </a:xfrm>
          <a:prstGeom prst="rect">
            <a:avLst/>
          </a:prstGeom>
        </p:spPr>
        <p:txBody>
          <a:bodyPr wrap="square">
            <a:spAutoFit/>
          </a:bodyPr>
          <a:lstStyle/>
          <a:p>
            <a:r>
              <a:rPr lang="en-US" sz="4000" b="1" u="sng" dirty="0">
                <a:solidFill>
                  <a:srgbClr val="F3A020"/>
                </a:solidFill>
              </a:rPr>
              <a:t>Emails: </a:t>
            </a:r>
            <a:r>
              <a:rPr lang="en-US" sz="3200" b="1" u="sng" dirty="0">
                <a:solidFill>
                  <a:srgbClr val="F3A020"/>
                </a:solidFill>
                <a:hlinkClick r:id="rId4"/>
              </a:rPr>
              <a:t>kkrishna@uwyo.edu</a:t>
            </a:r>
            <a:r>
              <a:rPr lang="en-US" sz="3200" b="1" u="sng" dirty="0">
                <a:solidFill>
                  <a:srgbClr val="F3A020"/>
                </a:solidFill>
              </a:rPr>
              <a:t>, </a:t>
            </a:r>
            <a:r>
              <a:rPr lang="en-US" sz="3200" b="1" u="sng" dirty="0">
                <a:solidFill>
                  <a:srgbClr val="F3A020"/>
                </a:solidFill>
                <a:hlinkClick r:id="rId5"/>
              </a:rPr>
              <a:t>sboppara@uwyo.edu</a:t>
            </a:r>
            <a:r>
              <a:rPr lang="en-US" sz="3200" b="1" u="sng" dirty="0">
                <a:solidFill>
                  <a:srgbClr val="F3A020"/>
                </a:solidFill>
              </a:rPr>
              <a:t> &amp; umidha@uwyo.edu</a:t>
            </a:r>
            <a:r>
              <a:rPr lang="en-US" sz="4000" b="1" u="sng" dirty="0">
                <a:solidFill>
                  <a:srgbClr val="F3A020"/>
                </a:solidFill>
              </a:rPr>
              <a:t> </a:t>
            </a:r>
            <a:endParaRPr lang="en-US" sz="4000" b="1" dirty="0">
              <a:solidFill>
                <a:srgbClr val="F3A020"/>
              </a:solidFill>
            </a:endParaRPr>
          </a:p>
        </p:txBody>
      </p:sp>
      <p:sp>
        <p:nvSpPr>
          <p:cNvPr id="83" name="Rectangle 82"/>
          <p:cNvSpPr/>
          <p:nvPr/>
        </p:nvSpPr>
        <p:spPr>
          <a:xfrm>
            <a:off x="707810" y="5443797"/>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Motivation/Abstract</a:t>
            </a:r>
          </a:p>
        </p:txBody>
      </p:sp>
      <p:sp>
        <p:nvSpPr>
          <p:cNvPr id="13" name="Rectangle 12"/>
          <p:cNvSpPr/>
          <p:nvPr/>
        </p:nvSpPr>
        <p:spPr>
          <a:xfrm>
            <a:off x="466183" y="6308767"/>
            <a:ext cx="20968083" cy="4098090"/>
          </a:xfrm>
          <a:prstGeom prst="rect">
            <a:avLst/>
          </a:prstGeom>
        </p:spPr>
        <p:txBody>
          <a:bodyPr wrap="square">
            <a:noAutofit/>
          </a:bodyPr>
          <a:lstStyle/>
          <a:p>
            <a:pPr algn="ctr"/>
            <a:endParaRPr lang="en-US" sz="5000" b="1" dirty="0"/>
          </a:p>
        </p:txBody>
      </p:sp>
      <p:sp>
        <p:nvSpPr>
          <p:cNvPr id="21" name="Rectangle 20"/>
          <p:cNvSpPr/>
          <p:nvPr/>
        </p:nvSpPr>
        <p:spPr>
          <a:xfrm>
            <a:off x="827386" y="11410646"/>
            <a:ext cx="20461422" cy="5762083"/>
          </a:xfrm>
          <a:prstGeom prst="rect">
            <a:avLst/>
          </a:prstGeom>
        </p:spPr>
        <p:txBody>
          <a:bodyPr wrap="square">
            <a:noAutofit/>
          </a:bodyPr>
          <a:lstStyle/>
          <a:p>
            <a:endParaRPr lang="en-US" sz="4000" dirty="0"/>
          </a:p>
        </p:txBody>
      </p:sp>
      <p:sp>
        <p:nvSpPr>
          <p:cNvPr id="22" name="Rectangle 21"/>
          <p:cNvSpPr/>
          <p:nvPr/>
        </p:nvSpPr>
        <p:spPr>
          <a:xfrm>
            <a:off x="18698650" y="31178918"/>
            <a:ext cx="9752068" cy="1938992"/>
          </a:xfrm>
          <a:prstGeom prst="rect">
            <a:avLst/>
          </a:prstGeom>
        </p:spPr>
        <p:txBody>
          <a:bodyPr wrap="square">
            <a:spAutoFit/>
          </a:bodyPr>
          <a:lstStyle/>
          <a:p>
            <a:r>
              <a:rPr lang="en-US" sz="1400" dirty="0"/>
              <a:t>[1] Given Safeway Risk Report Data</a:t>
            </a:r>
          </a:p>
          <a:p>
            <a:r>
              <a:rPr lang="en-US" sz="1400" dirty="0"/>
              <a:t>[2] </a:t>
            </a:r>
            <a:r>
              <a:rPr lang="en-US" sz="1400" dirty="0">
                <a:hlinkClick r:id="rId6"/>
              </a:rPr>
              <a:t>http://www.local.safeway.com/</a:t>
            </a:r>
            <a:r>
              <a:rPr lang="en-US" sz="1400" dirty="0"/>
              <a:t> (Safeway Store </a:t>
            </a:r>
            <a:r>
              <a:rPr lang="en-US" sz="1400" dirty="0" err="1"/>
              <a:t>Loacator</a:t>
            </a:r>
            <a:r>
              <a:rPr lang="en-US" sz="1400" dirty="0"/>
              <a:t>)</a:t>
            </a:r>
          </a:p>
          <a:p>
            <a:r>
              <a:rPr lang="en-US" sz="1400" dirty="0"/>
              <a:t>[3] www.city-data.com, </a:t>
            </a:r>
            <a:r>
              <a:rPr lang="en-US" sz="1400" dirty="0" err="1"/>
              <a:t>Advameg</a:t>
            </a:r>
            <a:r>
              <a:rPr lang="en-US" sz="1400" dirty="0"/>
              <a:t>, Inc</a:t>
            </a:r>
          </a:p>
          <a:p>
            <a:r>
              <a:rPr lang="en-US" sz="1400" dirty="0"/>
              <a:t>[4] </a:t>
            </a:r>
            <a:r>
              <a:rPr lang="en-US" sz="1400" dirty="0" err="1"/>
              <a:t>Rokach</a:t>
            </a:r>
            <a:r>
              <a:rPr lang="en-US" sz="1400" dirty="0"/>
              <a:t>, </a:t>
            </a:r>
            <a:r>
              <a:rPr lang="en-US" sz="1400" dirty="0" err="1"/>
              <a:t>Lior</a:t>
            </a:r>
            <a:r>
              <a:rPr lang="en-US" sz="1400" dirty="0"/>
              <a:t>, and </a:t>
            </a:r>
            <a:r>
              <a:rPr lang="en-US" sz="1400" dirty="0" err="1"/>
              <a:t>Oded</a:t>
            </a:r>
            <a:r>
              <a:rPr lang="en-US" sz="1400" dirty="0"/>
              <a:t> </a:t>
            </a:r>
            <a:r>
              <a:rPr lang="en-US" sz="1400" dirty="0" err="1"/>
              <a:t>Maimon</a:t>
            </a:r>
            <a:r>
              <a:rPr lang="en-US" sz="1400" dirty="0"/>
              <a:t>. ”Decision trees.” Data Mining and Knowledge Discovery Handbook. </a:t>
            </a:r>
          </a:p>
          <a:p>
            <a:r>
              <a:rPr lang="en-US" sz="1400" dirty="0"/>
              <a:t>[5] </a:t>
            </a:r>
            <a:r>
              <a:rPr lang="en-US" sz="1400" dirty="0">
                <a:hlinkClick r:id="rId7"/>
              </a:rPr>
              <a:t>https://www.analyticsvidhya.com/blog/2015/10/beginner-guide-web-scraping-beautiful-soup-python/</a:t>
            </a:r>
            <a:endParaRPr lang="en-US" sz="1400" dirty="0"/>
          </a:p>
          <a:p>
            <a:r>
              <a:rPr lang="en-US" sz="1400" dirty="0"/>
              <a:t>[6] </a:t>
            </a:r>
            <a:r>
              <a:rPr lang="en-US" sz="1400" dirty="0">
                <a:hlinkClick r:id="rId8"/>
              </a:rPr>
              <a:t>https://en.wikipedia.org/wiki/Web_scraping</a:t>
            </a:r>
            <a:endParaRPr lang="en-US" sz="1400" dirty="0"/>
          </a:p>
          <a:p>
            <a:r>
              <a:rPr lang="en-US" sz="1400" dirty="0"/>
              <a:t>[7] https://en.wikipedia.org/wiki/Decision_tree</a:t>
            </a:r>
          </a:p>
          <a:p>
            <a:endParaRPr lang="is-IS" sz="2200" dirty="0"/>
          </a:p>
        </p:txBody>
      </p:sp>
      <p:sp>
        <p:nvSpPr>
          <p:cNvPr id="47" name="Rectangle 46"/>
          <p:cNvSpPr/>
          <p:nvPr/>
        </p:nvSpPr>
        <p:spPr>
          <a:xfrm>
            <a:off x="22448409" y="1433366"/>
            <a:ext cx="20497806" cy="3343016"/>
          </a:xfrm>
          <a:prstGeom prst="rect">
            <a:avLst/>
          </a:prstGeom>
        </p:spPr>
        <p:txBody>
          <a:bodyPr wrap="square">
            <a:noAutofit/>
          </a:bodyPr>
          <a:lstStyle/>
          <a:p>
            <a:r>
              <a:rPr lang="en-US" sz="3600" dirty="0"/>
              <a:t>Missing data, The given Safeway Risk Report data has some dirty data, where we did not find address for few store numbers.</a:t>
            </a:r>
          </a:p>
          <a:p>
            <a:r>
              <a:rPr lang="en-US" sz="3600" dirty="0"/>
              <a:t>IP address was blocked</a:t>
            </a:r>
          </a:p>
          <a:p>
            <a:r>
              <a:rPr lang="en-US" sz="3600" dirty="0"/>
              <a:t>Could not be able to retrieve the salary information</a:t>
            </a:r>
          </a:p>
          <a:p>
            <a:r>
              <a:rPr lang="en-US" sz="3600" dirty="0"/>
              <a:t>Cashier information (such as salary, experience) was not provided</a:t>
            </a:r>
          </a:p>
        </p:txBody>
      </p:sp>
      <p:sp>
        <p:nvSpPr>
          <p:cNvPr id="36" name="Rectangle 35"/>
          <p:cNvSpPr/>
          <p:nvPr/>
        </p:nvSpPr>
        <p:spPr>
          <a:xfrm>
            <a:off x="32995550" y="24322210"/>
            <a:ext cx="10058399" cy="2996296"/>
          </a:xfrm>
          <a:prstGeom prst="rect">
            <a:avLst/>
          </a:prstGeom>
        </p:spPr>
        <p:txBody>
          <a:bodyPr wrap="square">
            <a:noAutofit/>
          </a:bodyPr>
          <a:lstStyle/>
          <a:p>
            <a:r>
              <a:rPr lang="en-US" sz="3600" b="1" dirty="0"/>
              <a:t>Conclusion: </a:t>
            </a:r>
          </a:p>
          <a:p>
            <a:pPr algn="just"/>
            <a:r>
              <a:rPr lang="en-US" sz="3600" dirty="0"/>
              <a:t>Test data is almost behaving like trained data.</a:t>
            </a:r>
          </a:p>
          <a:p>
            <a:pPr algn="just"/>
            <a:r>
              <a:rPr lang="en-US" sz="3600" dirty="0"/>
              <a:t>We got accuracy around 62 % so we can say that these external factors also determine the risk factor of the cashier.</a:t>
            </a:r>
          </a:p>
          <a:p>
            <a:endParaRPr lang="en-US" sz="3600" dirty="0"/>
          </a:p>
        </p:txBody>
      </p:sp>
      <p:sp>
        <p:nvSpPr>
          <p:cNvPr id="38" name="Rectangle 37"/>
          <p:cNvSpPr/>
          <p:nvPr/>
        </p:nvSpPr>
        <p:spPr>
          <a:xfrm>
            <a:off x="790532" y="12266816"/>
            <a:ext cx="20481843" cy="4604874"/>
          </a:xfrm>
          <a:prstGeom prst="rect">
            <a:avLst/>
          </a:prstGeom>
        </p:spPr>
        <p:txBody>
          <a:bodyPr wrap="square">
            <a:noAutofit/>
          </a:bodyPr>
          <a:lstStyle/>
          <a:p>
            <a:r>
              <a:rPr lang="en-US" sz="3600" dirty="0"/>
              <a:t>The given Safeway Risk Factor Report identifies the risky cashier based on many factors such as Avg. basket size, Total no. of transactions, Total items count, Coupons etc. And we thought that there may be other factors (such population, household income) which may control the risk factor of a cashier in the Safeway store. In this way, it would be helpful for the Safeway to identify high risky stores. In our project we implemented two methodologies such as Web Scraping and Decision Tree. Using the Web Scraping technique, we have collected the data such as the Store Numbers and their addresses, Population of the city where the store is located, Household income of that city, Avg. Cahier salary and then analyzed the above collected data using the decision trees.</a:t>
            </a:r>
          </a:p>
        </p:txBody>
      </p:sp>
      <p:sp>
        <p:nvSpPr>
          <p:cNvPr id="39" name="Rectangle 38"/>
          <p:cNvSpPr/>
          <p:nvPr/>
        </p:nvSpPr>
        <p:spPr>
          <a:xfrm>
            <a:off x="709302" y="6374461"/>
            <a:ext cx="20481843" cy="4735145"/>
          </a:xfrm>
          <a:prstGeom prst="rect">
            <a:avLst/>
          </a:prstGeom>
        </p:spPr>
        <p:txBody>
          <a:bodyPr wrap="square">
            <a:noAutofit/>
          </a:bodyPr>
          <a:lstStyle/>
          <a:p>
            <a:pPr algn="just">
              <a:lnSpc>
                <a:spcPct val="107000"/>
              </a:lnSpc>
              <a:spcAft>
                <a:spcPts val="800"/>
              </a:spcAft>
            </a:pPr>
            <a:r>
              <a:rPr lang="en-US" sz="3200" dirty="0"/>
              <a:t>In this project, we intend to determine external factors that may control the risk factor</a:t>
            </a:r>
            <a:br>
              <a:rPr lang="en-US" sz="3200" dirty="0"/>
            </a:br>
            <a:r>
              <a:rPr lang="en-US" sz="3200" dirty="0"/>
              <a:t>of the cashier in the Safeway store. The given Safeway cashier risk report identifies the risky cashiers based on the factors such as total number of transactions, coupon usages, refunds, item voids count, base average bag size etc. And here we try to identify external factors (if any) which may determine or identify the risky cashier. We observed the Safeway cashier report carefully and then it was assessed that few stores have high number of risky cashiers. We considered and researched the external factors such as the population of the city, house hold income of the city and the cashier’s salary, which may influence or control the risk factor of the cashier. We collected the city data by the web scraping, cashier’s salary using the Indeed API and analyzed the collected data using the decision tree. This would be helpful for Safeway to identify high risk stores (stores having more number of high risk cashiers) depending upon the above mentioned external factors.</a:t>
            </a:r>
          </a:p>
          <a:p>
            <a:endParaRPr lang="en-US" sz="3600" dirty="0"/>
          </a:p>
        </p:txBody>
      </p:sp>
      <p:sp>
        <p:nvSpPr>
          <p:cNvPr id="44" name="Rectangle 43"/>
          <p:cNvSpPr/>
          <p:nvPr/>
        </p:nvSpPr>
        <p:spPr>
          <a:xfrm>
            <a:off x="22625351" y="24474609"/>
            <a:ext cx="10370199" cy="3296357"/>
          </a:xfrm>
          <a:prstGeom prst="rect">
            <a:avLst/>
          </a:prstGeom>
        </p:spPr>
        <p:txBody>
          <a:bodyPr wrap="square">
            <a:noAutofit/>
          </a:bodyPr>
          <a:lstStyle/>
          <a:p>
            <a:r>
              <a:rPr lang="en-US" sz="3600" b="1" dirty="0"/>
              <a:t>Future Work:</a:t>
            </a:r>
          </a:p>
          <a:p>
            <a:pPr algn="just"/>
            <a:r>
              <a:rPr lang="en-US" sz="3400" dirty="0"/>
              <a:t>1)Improved data set: Missing data and lack of training data.</a:t>
            </a:r>
          </a:p>
          <a:p>
            <a:pPr algn="just"/>
            <a:r>
              <a:rPr lang="en-US" sz="3400" dirty="0"/>
              <a:t>2)Pruning of Decision Tree: we used </a:t>
            </a:r>
            <a:r>
              <a:rPr lang="en-US" sz="3400" dirty="0" err="1"/>
              <a:t>Scikit</a:t>
            </a:r>
            <a:r>
              <a:rPr lang="en-US" sz="3400" dirty="0"/>
              <a:t> learn Decision Tree module. This module didn’t have the pruning capability.</a:t>
            </a:r>
          </a:p>
          <a:p>
            <a:pPr algn="just"/>
            <a:r>
              <a:rPr lang="en-US" sz="3400" dirty="0"/>
              <a:t>3)Adding additional external factors: Income, Age, Experience, Training score etc.</a:t>
            </a:r>
          </a:p>
        </p:txBody>
      </p:sp>
      <p:pic>
        <p:nvPicPr>
          <p:cNvPr id="7" name="Picture 6"/>
          <p:cNvPicPr>
            <a:picLocks noChangeAspect="1"/>
          </p:cNvPicPr>
          <p:nvPr/>
        </p:nvPicPr>
        <p:blipFill>
          <a:blip r:embed="rId9"/>
          <a:stretch>
            <a:fillRect/>
          </a:stretch>
        </p:blipFill>
        <p:spPr>
          <a:xfrm>
            <a:off x="257175" y="27318505"/>
            <a:ext cx="11687175" cy="5414642"/>
          </a:xfrm>
          <a:prstGeom prst="rect">
            <a:avLst/>
          </a:prstGeom>
        </p:spPr>
      </p:pic>
      <p:sp>
        <p:nvSpPr>
          <p:cNvPr id="56" name="Rectangle 55"/>
          <p:cNvSpPr/>
          <p:nvPr/>
        </p:nvSpPr>
        <p:spPr>
          <a:xfrm>
            <a:off x="751356" y="11329713"/>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Background</a:t>
            </a:r>
          </a:p>
        </p:txBody>
      </p:sp>
      <p:sp>
        <p:nvSpPr>
          <p:cNvPr id="57" name="Rectangle 56"/>
          <p:cNvSpPr/>
          <p:nvPr/>
        </p:nvSpPr>
        <p:spPr>
          <a:xfrm>
            <a:off x="637511" y="17271579"/>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Project Summary &amp; Major Tasks</a:t>
            </a:r>
          </a:p>
        </p:txBody>
      </p:sp>
      <p:sp>
        <p:nvSpPr>
          <p:cNvPr id="58" name="Rectangle 57"/>
          <p:cNvSpPr/>
          <p:nvPr/>
        </p:nvSpPr>
        <p:spPr>
          <a:xfrm>
            <a:off x="687088" y="18573942"/>
            <a:ext cx="20481843" cy="8344674"/>
          </a:xfrm>
          <a:prstGeom prst="rect">
            <a:avLst/>
          </a:prstGeom>
        </p:spPr>
        <p:txBody>
          <a:bodyPr wrap="square">
            <a:noAutofit/>
          </a:bodyPr>
          <a:lstStyle/>
          <a:p>
            <a:r>
              <a:rPr lang="en-US" sz="3600" dirty="0"/>
              <a:t>Our project was to determine the external factors such as population, household income which may control the risk factor of a cashier</a:t>
            </a:r>
          </a:p>
          <a:p>
            <a:r>
              <a:rPr lang="en-US" sz="3600" dirty="0"/>
              <a:t>Step 1: From the given Cashier Risk Report: Grouping Safeway stores in to categories: </a:t>
            </a:r>
          </a:p>
          <a:p>
            <a:r>
              <a:rPr lang="en-US" sz="3600" dirty="0"/>
              <a:t>Step 2: Identify the location of each store. (Store number is given in the report) </a:t>
            </a:r>
          </a:p>
          <a:p>
            <a:r>
              <a:rPr lang="en-US" sz="3600" dirty="0"/>
              <a:t>Step 3: Obtaining information about the city or area of location. </a:t>
            </a:r>
          </a:p>
          <a:p>
            <a:r>
              <a:rPr lang="en-US" sz="3600" dirty="0"/>
              <a:t>Step 4: Identify relations between the external factors and the no. of risk cashiers in a store.</a:t>
            </a:r>
          </a:p>
          <a:p>
            <a:r>
              <a:rPr lang="en-US" sz="3600" dirty="0"/>
              <a:t>Step 5: Check the findings on the test data</a:t>
            </a:r>
          </a:p>
          <a:p>
            <a:endParaRPr lang="en-US" sz="3600" dirty="0"/>
          </a:p>
          <a:p>
            <a:r>
              <a:rPr lang="en-US" sz="3600" dirty="0"/>
              <a:t>How data is collected?</a:t>
            </a:r>
          </a:p>
          <a:p>
            <a:r>
              <a:rPr lang="en-US" sz="3600" dirty="0"/>
              <a:t>Using Web Scraping</a:t>
            </a:r>
          </a:p>
          <a:p>
            <a:r>
              <a:rPr lang="en-US" sz="3600" dirty="0"/>
              <a:t>How collected data is analyzed?</a:t>
            </a:r>
          </a:p>
          <a:p>
            <a:r>
              <a:rPr lang="en-US" sz="3600" dirty="0"/>
              <a:t>Using Decision Tree</a:t>
            </a:r>
          </a:p>
        </p:txBody>
      </p:sp>
      <p:sp>
        <p:nvSpPr>
          <p:cNvPr id="61" name="Rectangle 60"/>
          <p:cNvSpPr/>
          <p:nvPr/>
        </p:nvSpPr>
        <p:spPr>
          <a:xfrm>
            <a:off x="22472951" y="398014"/>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Limitations &amp; Challenges</a:t>
            </a:r>
          </a:p>
        </p:txBody>
      </p:sp>
      <p:sp>
        <p:nvSpPr>
          <p:cNvPr id="64" name="Rectangle 63"/>
          <p:cNvSpPr/>
          <p:nvPr/>
        </p:nvSpPr>
        <p:spPr>
          <a:xfrm>
            <a:off x="22448409" y="4252689"/>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Results</a:t>
            </a:r>
          </a:p>
        </p:txBody>
      </p:sp>
      <p:sp>
        <p:nvSpPr>
          <p:cNvPr id="65" name="Rectangle 64"/>
          <p:cNvSpPr/>
          <p:nvPr/>
        </p:nvSpPr>
        <p:spPr>
          <a:xfrm>
            <a:off x="22472951" y="23273563"/>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Future Work &amp; Conclusions </a:t>
            </a:r>
          </a:p>
        </p:txBody>
      </p:sp>
      <p:sp>
        <p:nvSpPr>
          <p:cNvPr id="8" name="TextBox 7"/>
          <p:cNvSpPr txBox="1"/>
          <p:nvPr/>
        </p:nvSpPr>
        <p:spPr>
          <a:xfrm>
            <a:off x="17687925" y="13515975"/>
            <a:ext cx="184731" cy="1415772"/>
          </a:xfrm>
          <a:prstGeom prst="rect">
            <a:avLst/>
          </a:prstGeom>
          <a:noFill/>
        </p:spPr>
        <p:txBody>
          <a:bodyPr wrap="none" rtlCol="0">
            <a:spAutoFit/>
          </a:bodyPr>
          <a:lstStyle/>
          <a:p>
            <a:endParaRPr lang="en-US" dirty="0"/>
          </a:p>
        </p:txBody>
      </p:sp>
      <p:pic>
        <p:nvPicPr>
          <p:cNvPr id="9" name="Picture 8"/>
          <p:cNvPicPr>
            <a:picLocks noChangeAspect="1"/>
          </p:cNvPicPr>
          <p:nvPr/>
        </p:nvPicPr>
        <p:blipFill>
          <a:blip r:embed="rId10"/>
          <a:stretch>
            <a:fillRect/>
          </a:stretch>
        </p:blipFill>
        <p:spPr>
          <a:xfrm>
            <a:off x="31175879" y="31170681"/>
            <a:ext cx="1941739" cy="1820825"/>
          </a:xfrm>
          <a:prstGeom prst="rect">
            <a:avLst/>
          </a:prstGeom>
        </p:spPr>
      </p:pic>
      <p:pic>
        <p:nvPicPr>
          <p:cNvPr id="12" name="Picture 11"/>
          <p:cNvPicPr>
            <a:picLocks noChangeAspect="1"/>
          </p:cNvPicPr>
          <p:nvPr/>
        </p:nvPicPr>
        <p:blipFill>
          <a:blip r:embed="rId11"/>
          <a:stretch>
            <a:fillRect/>
          </a:stretch>
        </p:blipFill>
        <p:spPr>
          <a:xfrm>
            <a:off x="41338335" y="31214758"/>
            <a:ext cx="1605870" cy="1605870"/>
          </a:xfrm>
          <a:prstGeom prst="rect">
            <a:avLst/>
          </a:prstGeom>
        </p:spPr>
      </p:pic>
      <p:sp>
        <p:nvSpPr>
          <p:cNvPr id="69" name="Rectangle 68"/>
          <p:cNvSpPr/>
          <p:nvPr/>
        </p:nvSpPr>
        <p:spPr>
          <a:xfrm>
            <a:off x="33117618" y="31268370"/>
            <a:ext cx="7999712" cy="1200329"/>
          </a:xfrm>
          <a:prstGeom prst="rect">
            <a:avLst/>
          </a:prstGeom>
        </p:spPr>
        <p:txBody>
          <a:bodyPr wrap="square">
            <a:spAutoFit/>
          </a:bodyPr>
          <a:lstStyle/>
          <a:p>
            <a:r>
              <a:rPr lang="en-US" sz="2400" b="1" i="1" dirty="0">
                <a:solidFill>
                  <a:srgbClr val="F3A020"/>
                </a:solidFill>
              </a:rPr>
              <a:t>This poster made possible by:</a:t>
            </a:r>
          </a:p>
          <a:p>
            <a:r>
              <a:rPr lang="en-US" sz="2400" b="1" i="1" dirty="0">
                <a:solidFill>
                  <a:srgbClr val="F3A020"/>
                </a:solidFill>
              </a:rPr>
              <a:t>UWYO College of Engineering &amp; Applied Science, UWYO Computer Science Department, and UWYO CEDAR.</a:t>
            </a:r>
          </a:p>
        </p:txBody>
      </p:sp>
      <p:pic>
        <p:nvPicPr>
          <p:cNvPr id="14" name="Picture 13"/>
          <p:cNvPicPr>
            <a:picLocks noChangeAspect="1"/>
          </p:cNvPicPr>
          <p:nvPr/>
        </p:nvPicPr>
        <p:blipFill>
          <a:blip r:embed="rId12"/>
          <a:stretch>
            <a:fillRect/>
          </a:stretch>
        </p:blipFill>
        <p:spPr>
          <a:xfrm>
            <a:off x="29359105" y="31210204"/>
            <a:ext cx="1816774" cy="1588488"/>
          </a:xfrm>
          <a:prstGeom prst="rect">
            <a:avLst/>
          </a:prstGeom>
        </p:spPr>
      </p:pic>
      <p:pic>
        <p:nvPicPr>
          <p:cNvPr id="45" name="Picture 44"/>
          <p:cNvPicPr/>
          <p:nvPr/>
        </p:nvPicPr>
        <p:blipFill>
          <a:blip r:embed="rId13">
            <a:extLst>
              <a:ext uri="{28A0092B-C50C-407E-A947-70E740481C1C}">
                <a14:useLocalDpi xmlns:a14="http://schemas.microsoft.com/office/drawing/2010/main" val="0"/>
              </a:ext>
            </a:extLst>
          </a:blip>
          <a:srcRect/>
          <a:stretch>
            <a:fillRect/>
          </a:stretch>
        </p:blipFill>
        <p:spPr bwMode="auto">
          <a:xfrm>
            <a:off x="22531194" y="5636312"/>
            <a:ext cx="9396606" cy="4288721"/>
          </a:xfrm>
          <a:prstGeom prst="rect">
            <a:avLst/>
          </a:prstGeom>
          <a:noFill/>
          <a:ln>
            <a:noFill/>
          </a:ln>
        </p:spPr>
      </p:pic>
      <p:graphicFrame>
        <p:nvGraphicFramePr>
          <p:cNvPr id="46" name="Chart 45"/>
          <p:cNvGraphicFramePr/>
          <p:nvPr>
            <p:extLst>
              <p:ext uri="{D42A27DB-BD31-4B8C-83A1-F6EECF244321}">
                <p14:modId xmlns:p14="http://schemas.microsoft.com/office/powerpoint/2010/main" val="4026753961"/>
              </p:ext>
            </p:extLst>
          </p:nvPr>
        </p:nvGraphicFramePr>
        <p:xfrm>
          <a:off x="32535627" y="5689269"/>
          <a:ext cx="9996673" cy="4235764"/>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52" name="Chart 51"/>
          <p:cNvGraphicFramePr/>
          <p:nvPr>
            <p:extLst>
              <p:ext uri="{D42A27DB-BD31-4B8C-83A1-F6EECF244321}">
                <p14:modId xmlns:p14="http://schemas.microsoft.com/office/powerpoint/2010/main" val="3486894639"/>
              </p:ext>
            </p:extLst>
          </p:nvPr>
        </p:nvGraphicFramePr>
        <p:xfrm>
          <a:off x="22625351" y="10899454"/>
          <a:ext cx="9396607" cy="445447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53" name="Chart 52"/>
          <p:cNvGraphicFramePr/>
          <p:nvPr>
            <p:extLst>
              <p:ext uri="{D42A27DB-BD31-4B8C-83A1-F6EECF244321}">
                <p14:modId xmlns:p14="http://schemas.microsoft.com/office/powerpoint/2010/main" val="1962447689"/>
              </p:ext>
            </p:extLst>
          </p:nvPr>
        </p:nvGraphicFramePr>
        <p:xfrm>
          <a:off x="32535627" y="10865328"/>
          <a:ext cx="9996674" cy="4338892"/>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4" name="Table 3"/>
          <p:cNvGraphicFramePr>
            <a:graphicFrameLocks noGrp="1"/>
          </p:cNvGraphicFramePr>
          <p:nvPr>
            <p:extLst>
              <p:ext uri="{D42A27DB-BD31-4B8C-83A1-F6EECF244321}">
                <p14:modId xmlns:p14="http://schemas.microsoft.com/office/powerpoint/2010/main" val="1171274651"/>
              </p:ext>
            </p:extLst>
          </p:nvPr>
        </p:nvGraphicFramePr>
        <p:xfrm>
          <a:off x="23566025" y="16441675"/>
          <a:ext cx="3498186" cy="1494632"/>
        </p:xfrm>
        <a:graphic>
          <a:graphicData uri="http://schemas.openxmlformats.org/drawingml/2006/table">
            <a:tbl>
              <a:tblPr firstRow="1" firstCol="1" bandRow="1">
                <a:tableStyleId>{5C22544A-7EE6-4342-B048-85BDC9FD1C3A}</a:tableStyleId>
              </a:tblPr>
              <a:tblGrid>
                <a:gridCol w="1592575">
                  <a:extLst>
                    <a:ext uri="{9D8B030D-6E8A-4147-A177-3AD203B41FA5}">
                      <a16:colId xmlns:a16="http://schemas.microsoft.com/office/drawing/2014/main" val="3179659742"/>
                    </a:ext>
                  </a:extLst>
                </a:gridCol>
                <a:gridCol w="1905611">
                  <a:extLst>
                    <a:ext uri="{9D8B030D-6E8A-4147-A177-3AD203B41FA5}">
                      <a16:colId xmlns:a16="http://schemas.microsoft.com/office/drawing/2014/main" val="1845419559"/>
                    </a:ext>
                  </a:extLst>
                </a:gridCol>
              </a:tblGrid>
              <a:tr h="373658">
                <a:tc>
                  <a:txBody>
                    <a:bodyPr/>
                    <a:lstStyle/>
                    <a:p>
                      <a:pPr marL="0" marR="0" algn="ctr">
                        <a:lnSpc>
                          <a:spcPct val="107000"/>
                        </a:lnSpc>
                        <a:spcBef>
                          <a:spcPts val="0"/>
                        </a:spcBef>
                        <a:spcAft>
                          <a:spcPts val="0"/>
                        </a:spcAft>
                      </a:pPr>
                      <a:r>
                        <a:rPr lang="en-US" sz="1200">
                          <a:effectLst/>
                        </a:rPr>
                        <a:t>Case No.</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dirty="0">
                          <a:effectLst/>
                        </a:rPr>
                        <a:t>Accuracy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19104044"/>
                  </a:ext>
                </a:extLst>
              </a:tr>
              <a:tr h="373658">
                <a:tc>
                  <a:txBody>
                    <a:bodyPr/>
                    <a:lstStyle/>
                    <a:p>
                      <a:pPr marL="0" marR="0" algn="r">
                        <a:lnSpc>
                          <a:spcPct val="107000"/>
                        </a:lnSpc>
                        <a:spcBef>
                          <a:spcPts val="0"/>
                        </a:spcBef>
                        <a:spcAft>
                          <a:spcPts val="0"/>
                        </a:spcAft>
                      </a:pPr>
                      <a:r>
                        <a:rPr lang="en-US" sz="1200">
                          <a:effectLst/>
                        </a:rPr>
                        <a:t>Case 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0.449367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07945390"/>
                  </a:ext>
                </a:extLst>
              </a:tr>
              <a:tr h="373658">
                <a:tc>
                  <a:txBody>
                    <a:bodyPr/>
                    <a:lstStyle/>
                    <a:p>
                      <a:pPr marL="0" marR="0" algn="r">
                        <a:lnSpc>
                          <a:spcPct val="107000"/>
                        </a:lnSpc>
                        <a:spcBef>
                          <a:spcPts val="0"/>
                        </a:spcBef>
                        <a:spcAft>
                          <a:spcPts val="0"/>
                        </a:spcAft>
                      </a:pPr>
                      <a:r>
                        <a:rPr lang="en-US" sz="1200">
                          <a:effectLst/>
                        </a:rPr>
                        <a:t>Case 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0.625899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8206159"/>
                  </a:ext>
                </a:extLst>
              </a:tr>
              <a:tr h="373658">
                <a:tc>
                  <a:txBody>
                    <a:bodyPr/>
                    <a:lstStyle/>
                    <a:p>
                      <a:pPr marL="0" marR="0" algn="r">
                        <a:lnSpc>
                          <a:spcPct val="107000"/>
                        </a:lnSpc>
                        <a:spcBef>
                          <a:spcPts val="0"/>
                        </a:spcBef>
                        <a:spcAft>
                          <a:spcPts val="0"/>
                        </a:spcAft>
                      </a:pPr>
                      <a:r>
                        <a:rPr lang="en-US" sz="1200">
                          <a:effectLst/>
                        </a:rPr>
                        <a:t>Case 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dirty="0">
                          <a:effectLst/>
                        </a:rPr>
                        <a:t>0.604316</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25646293"/>
                  </a:ext>
                </a:extLst>
              </a:tr>
            </a:tbl>
          </a:graphicData>
        </a:graphic>
      </p:graphicFrame>
      <p:pic>
        <p:nvPicPr>
          <p:cNvPr id="5" name="Picture 4"/>
          <p:cNvPicPr>
            <a:picLocks noChangeAspect="1"/>
          </p:cNvPicPr>
          <p:nvPr/>
        </p:nvPicPr>
        <p:blipFill>
          <a:blip r:embed="rId17"/>
          <a:stretch>
            <a:fillRect/>
          </a:stretch>
        </p:blipFill>
        <p:spPr>
          <a:xfrm>
            <a:off x="32856048" y="16253781"/>
            <a:ext cx="9961955" cy="5789226"/>
          </a:xfrm>
          <a:prstGeom prst="rect">
            <a:avLst/>
          </a:prstGeom>
        </p:spPr>
      </p:pic>
      <p:sp>
        <p:nvSpPr>
          <p:cNvPr id="6" name="TextBox 5"/>
          <p:cNvSpPr txBox="1"/>
          <p:nvPr/>
        </p:nvSpPr>
        <p:spPr>
          <a:xfrm>
            <a:off x="23157951" y="19097548"/>
            <a:ext cx="9437932" cy="2862322"/>
          </a:xfrm>
          <a:prstGeom prst="rect">
            <a:avLst/>
          </a:prstGeom>
          <a:noFill/>
        </p:spPr>
        <p:txBody>
          <a:bodyPr wrap="square" rtlCol="0">
            <a:spAutoFit/>
          </a:bodyPr>
          <a:lstStyle/>
          <a:p>
            <a:pPr algn="just"/>
            <a:r>
              <a:rPr lang="en-US" sz="3600" dirty="0"/>
              <a:t>Stores are divided in to categories based on no. of risky cashiers.</a:t>
            </a:r>
          </a:p>
          <a:p>
            <a:pPr algn="just"/>
            <a:r>
              <a:rPr lang="en-US" sz="3600" dirty="0"/>
              <a:t>The data is divided into 2 parts. 60% of the data in each class was used as a training data to train the decision tree</a:t>
            </a:r>
          </a:p>
        </p:txBody>
      </p:sp>
      <p:sp>
        <p:nvSpPr>
          <p:cNvPr id="15" name="TextBox 14"/>
          <p:cNvSpPr txBox="1"/>
          <p:nvPr/>
        </p:nvSpPr>
        <p:spPr>
          <a:xfrm>
            <a:off x="24141659" y="10003647"/>
            <a:ext cx="6066394" cy="1908215"/>
          </a:xfrm>
          <a:prstGeom prst="rect">
            <a:avLst/>
          </a:prstGeom>
          <a:noFill/>
        </p:spPr>
        <p:txBody>
          <a:bodyPr wrap="square" rtlCol="0">
            <a:spAutoFit/>
          </a:bodyPr>
          <a:lstStyle/>
          <a:p>
            <a:r>
              <a:rPr lang="en-US" sz="3200" dirty="0"/>
              <a:t>Fig 1. Cities having Safeway Store</a:t>
            </a:r>
          </a:p>
          <a:p>
            <a:endParaRPr lang="en-US" dirty="0"/>
          </a:p>
        </p:txBody>
      </p:sp>
      <p:sp>
        <p:nvSpPr>
          <p:cNvPr id="40" name="TextBox 39"/>
          <p:cNvSpPr txBox="1"/>
          <p:nvPr/>
        </p:nvSpPr>
        <p:spPr>
          <a:xfrm>
            <a:off x="34597514" y="9925033"/>
            <a:ext cx="7129219" cy="1908215"/>
          </a:xfrm>
          <a:prstGeom prst="rect">
            <a:avLst/>
          </a:prstGeom>
          <a:noFill/>
        </p:spPr>
        <p:txBody>
          <a:bodyPr wrap="square" rtlCol="0">
            <a:spAutoFit/>
          </a:bodyPr>
          <a:lstStyle/>
          <a:p>
            <a:r>
              <a:rPr lang="en-US" sz="3200" dirty="0"/>
              <a:t>Fig 2. Household Income Vs Population</a:t>
            </a:r>
          </a:p>
          <a:p>
            <a:endParaRPr lang="en-US" dirty="0"/>
          </a:p>
        </p:txBody>
      </p:sp>
      <p:sp>
        <p:nvSpPr>
          <p:cNvPr id="42" name="TextBox 41"/>
          <p:cNvSpPr txBox="1"/>
          <p:nvPr/>
        </p:nvSpPr>
        <p:spPr>
          <a:xfrm>
            <a:off x="24141659" y="15123410"/>
            <a:ext cx="6066394" cy="1908215"/>
          </a:xfrm>
          <a:prstGeom prst="rect">
            <a:avLst/>
          </a:prstGeom>
          <a:noFill/>
        </p:spPr>
        <p:txBody>
          <a:bodyPr wrap="square" rtlCol="0">
            <a:spAutoFit/>
          </a:bodyPr>
          <a:lstStyle/>
          <a:p>
            <a:r>
              <a:rPr lang="en-US" sz="3200" dirty="0"/>
              <a:t>Fig 3. Case 1 Training Data</a:t>
            </a:r>
          </a:p>
          <a:p>
            <a:endParaRPr lang="en-US" dirty="0"/>
          </a:p>
        </p:txBody>
      </p:sp>
      <p:sp>
        <p:nvSpPr>
          <p:cNvPr id="43" name="TextBox 42"/>
          <p:cNvSpPr txBox="1"/>
          <p:nvPr/>
        </p:nvSpPr>
        <p:spPr>
          <a:xfrm>
            <a:off x="34669953" y="15063492"/>
            <a:ext cx="6066394" cy="1908215"/>
          </a:xfrm>
          <a:prstGeom prst="rect">
            <a:avLst/>
          </a:prstGeom>
          <a:noFill/>
        </p:spPr>
        <p:txBody>
          <a:bodyPr wrap="square" rtlCol="0">
            <a:spAutoFit/>
          </a:bodyPr>
          <a:lstStyle/>
          <a:p>
            <a:r>
              <a:rPr lang="en-US" sz="3200" dirty="0"/>
              <a:t>Fig 4. Case 1 Test Data</a:t>
            </a:r>
          </a:p>
          <a:p>
            <a:endParaRPr lang="en-US" dirty="0"/>
          </a:p>
        </p:txBody>
      </p:sp>
      <p:sp>
        <p:nvSpPr>
          <p:cNvPr id="49" name="TextBox 48"/>
          <p:cNvSpPr txBox="1"/>
          <p:nvPr/>
        </p:nvSpPr>
        <p:spPr>
          <a:xfrm>
            <a:off x="34803828" y="22081541"/>
            <a:ext cx="6066394" cy="1908215"/>
          </a:xfrm>
          <a:prstGeom prst="rect">
            <a:avLst/>
          </a:prstGeom>
          <a:noFill/>
        </p:spPr>
        <p:txBody>
          <a:bodyPr wrap="square" rtlCol="0">
            <a:spAutoFit/>
          </a:bodyPr>
          <a:lstStyle/>
          <a:p>
            <a:r>
              <a:rPr lang="en-US" sz="3200" dirty="0"/>
              <a:t>Fig 5. Part of  Case 1 Decision Tree</a:t>
            </a:r>
          </a:p>
          <a:p>
            <a:endParaRPr lang="en-US" dirty="0"/>
          </a:p>
        </p:txBody>
      </p:sp>
      <p:sp>
        <p:nvSpPr>
          <p:cNvPr id="50" name="TextBox 49"/>
          <p:cNvSpPr txBox="1"/>
          <p:nvPr/>
        </p:nvSpPr>
        <p:spPr>
          <a:xfrm>
            <a:off x="23404010" y="17994376"/>
            <a:ext cx="6804043" cy="584775"/>
          </a:xfrm>
          <a:prstGeom prst="rect">
            <a:avLst/>
          </a:prstGeom>
          <a:noFill/>
        </p:spPr>
        <p:txBody>
          <a:bodyPr wrap="square" rtlCol="0">
            <a:spAutoFit/>
          </a:bodyPr>
          <a:lstStyle/>
          <a:p>
            <a:r>
              <a:rPr lang="en-US" sz="3200" dirty="0"/>
              <a:t>Table 1. Results obtained for all the cases</a:t>
            </a:r>
            <a:endParaRPr lang="en-US" dirty="0"/>
          </a:p>
        </p:txBody>
      </p:sp>
    </p:spTree>
    <p:extLst>
      <p:ext uri="{BB962C8B-B14F-4D97-AF65-F5344CB8AC3E}">
        <p14:creationId xmlns:p14="http://schemas.microsoft.com/office/powerpoint/2010/main" val="10409392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2871</TotalTime>
  <Words>748</Words>
  <Application>Microsoft Office PowerPoint</Application>
  <PresentationFormat>Custom</PresentationFormat>
  <Paragraphs>69</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Avenir Book</vt:lpstr>
      <vt:lpstr>Calibri</vt:lpstr>
      <vt:lpstr>Garamond</vt:lpstr>
      <vt:lpstr>Times New Roman</vt:lpstr>
      <vt:lpstr>Office Theme</vt:lpstr>
      <vt:lpstr>PowerPoint Presentation</vt:lpstr>
    </vt:vector>
  </TitlesOfParts>
  <Company>Erebus Labs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Borowczak</dc:creator>
  <cp:lastModifiedBy>harsha</cp:lastModifiedBy>
  <cp:revision>160</cp:revision>
  <dcterms:created xsi:type="dcterms:W3CDTF">2014-09-24T21:48:38Z</dcterms:created>
  <dcterms:modified xsi:type="dcterms:W3CDTF">2017-05-03T02:06:16Z</dcterms:modified>
</cp:coreProperties>
</file>

<file path=docProps/thumbnail.jpeg>
</file>